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802" r:id="rId2"/>
    <p:sldId id="795" r:id="rId3"/>
    <p:sldId id="799" r:id="rId4"/>
    <p:sldId id="797" r:id="rId5"/>
    <p:sldId id="798" r:id="rId6"/>
    <p:sldId id="796" r:id="rId7"/>
    <p:sldId id="794" r:id="rId8"/>
    <p:sldId id="592" r:id="rId9"/>
    <p:sldId id="593" r:id="rId10"/>
    <p:sldId id="594" r:id="rId11"/>
    <p:sldId id="800" r:id="rId12"/>
    <p:sldId id="599" r:id="rId13"/>
    <p:sldId id="601" r:id="rId14"/>
    <p:sldId id="604" r:id="rId15"/>
    <p:sldId id="602" r:id="rId16"/>
    <p:sldId id="793" r:id="rId17"/>
    <p:sldId id="605" r:id="rId18"/>
    <p:sldId id="699" r:id="rId19"/>
    <p:sldId id="801"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26" charset="0"/>
        <a:ea typeface="ＭＳ Ｐゴシック" pitchFamily="26" charset="-128"/>
        <a:cs typeface="ＭＳ Ｐゴシック" pitchFamily="26" charset="-128"/>
      </a:defRPr>
    </a:lvl1pPr>
    <a:lvl2pPr marL="457200" algn="l" rtl="0" eaLnBrk="0" fontAlgn="base" hangingPunct="0">
      <a:spcBef>
        <a:spcPct val="0"/>
      </a:spcBef>
      <a:spcAft>
        <a:spcPct val="0"/>
      </a:spcAft>
      <a:defRPr sz="2400" kern="1200">
        <a:solidFill>
          <a:schemeClr val="tx1"/>
        </a:solidFill>
        <a:latin typeface="Arial" pitchFamily="26" charset="0"/>
        <a:ea typeface="ＭＳ Ｐゴシック" pitchFamily="26" charset="-128"/>
        <a:cs typeface="ＭＳ Ｐゴシック" pitchFamily="26" charset="-128"/>
      </a:defRPr>
    </a:lvl2pPr>
    <a:lvl3pPr marL="914400" algn="l" rtl="0" eaLnBrk="0" fontAlgn="base" hangingPunct="0">
      <a:spcBef>
        <a:spcPct val="0"/>
      </a:spcBef>
      <a:spcAft>
        <a:spcPct val="0"/>
      </a:spcAft>
      <a:defRPr sz="2400" kern="1200">
        <a:solidFill>
          <a:schemeClr val="tx1"/>
        </a:solidFill>
        <a:latin typeface="Arial" pitchFamily="26" charset="0"/>
        <a:ea typeface="ＭＳ Ｐゴシック" pitchFamily="26" charset="-128"/>
        <a:cs typeface="ＭＳ Ｐゴシック" pitchFamily="26" charset="-128"/>
      </a:defRPr>
    </a:lvl3pPr>
    <a:lvl4pPr marL="1371600" algn="l" rtl="0" eaLnBrk="0" fontAlgn="base" hangingPunct="0">
      <a:spcBef>
        <a:spcPct val="0"/>
      </a:spcBef>
      <a:spcAft>
        <a:spcPct val="0"/>
      </a:spcAft>
      <a:defRPr sz="2400" kern="1200">
        <a:solidFill>
          <a:schemeClr val="tx1"/>
        </a:solidFill>
        <a:latin typeface="Arial" pitchFamily="26" charset="0"/>
        <a:ea typeface="ＭＳ Ｐゴシック" pitchFamily="26" charset="-128"/>
        <a:cs typeface="ＭＳ Ｐゴシック" pitchFamily="26" charset="-128"/>
      </a:defRPr>
    </a:lvl4pPr>
    <a:lvl5pPr marL="1828800" algn="l" rtl="0" eaLnBrk="0" fontAlgn="base" hangingPunct="0">
      <a:spcBef>
        <a:spcPct val="0"/>
      </a:spcBef>
      <a:spcAft>
        <a:spcPct val="0"/>
      </a:spcAft>
      <a:defRPr sz="2400" kern="1200">
        <a:solidFill>
          <a:schemeClr val="tx1"/>
        </a:solidFill>
        <a:latin typeface="Arial" pitchFamily="26" charset="0"/>
        <a:ea typeface="ＭＳ Ｐゴシック" pitchFamily="26" charset="-128"/>
        <a:cs typeface="ＭＳ Ｐゴシック" pitchFamily="26" charset="-128"/>
      </a:defRPr>
    </a:lvl5pPr>
    <a:lvl6pPr marL="2286000" algn="l" defTabSz="457200" rtl="0" eaLnBrk="1" latinLnBrk="0" hangingPunct="1">
      <a:defRPr sz="2400" kern="1200">
        <a:solidFill>
          <a:schemeClr val="tx1"/>
        </a:solidFill>
        <a:latin typeface="Arial" pitchFamily="26" charset="0"/>
        <a:ea typeface="ＭＳ Ｐゴシック" pitchFamily="26" charset="-128"/>
        <a:cs typeface="ＭＳ Ｐゴシック" pitchFamily="26" charset="-128"/>
      </a:defRPr>
    </a:lvl6pPr>
    <a:lvl7pPr marL="2743200" algn="l" defTabSz="457200" rtl="0" eaLnBrk="1" latinLnBrk="0" hangingPunct="1">
      <a:defRPr sz="2400" kern="1200">
        <a:solidFill>
          <a:schemeClr val="tx1"/>
        </a:solidFill>
        <a:latin typeface="Arial" pitchFamily="26" charset="0"/>
        <a:ea typeface="ＭＳ Ｐゴシック" pitchFamily="26" charset="-128"/>
        <a:cs typeface="ＭＳ Ｐゴシック" pitchFamily="26" charset="-128"/>
      </a:defRPr>
    </a:lvl7pPr>
    <a:lvl8pPr marL="3200400" algn="l" defTabSz="457200" rtl="0" eaLnBrk="1" latinLnBrk="0" hangingPunct="1">
      <a:defRPr sz="2400" kern="1200">
        <a:solidFill>
          <a:schemeClr val="tx1"/>
        </a:solidFill>
        <a:latin typeface="Arial" pitchFamily="26" charset="0"/>
        <a:ea typeface="ＭＳ Ｐゴシック" pitchFamily="26" charset="-128"/>
        <a:cs typeface="ＭＳ Ｐゴシック" pitchFamily="26" charset="-128"/>
      </a:defRPr>
    </a:lvl8pPr>
    <a:lvl9pPr marL="3657600" algn="l" defTabSz="457200" rtl="0" eaLnBrk="1" latinLnBrk="0" hangingPunct="1">
      <a:defRPr sz="2400" kern="1200">
        <a:solidFill>
          <a:schemeClr val="tx1"/>
        </a:solidFill>
        <a:latin typeface="Arial" pitchFamily="26" charset="0"/>
        <a:ea typeface="ＭＳ Ｐゴシック" pitchFamily="26" charset="-128"/>
        <a:cs typeface="ＭＳ Ｐゴシック" pitchFamily="26"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93D"/>
    <a:srgbClr val="FF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228" autoAdjust="0"/>
    <p:restoredTop sz="82206" autoAdjust="0"/>
  </p:normalViewPr>
  <p:slideViewPr>
    <p:cSldViewPr>
      <p:cViewPr>
        <p:scale>
          <a:sx n="76" d="100"/>
          <a:sy n="76" d="100"/>
        </p:scale>
        <p:origin x="-2634" y="-510"/>
      </p:cViewPr>
      <p:guideLst>
        <p:guide orient="horz" pos="2160"/>
        <p:guide pos="2880"/>
      </p:guideLst>
    </p:cSldViewPr>
  </p:slideViewPr>
  <p:outlineViewPr>
    <p:cViewPr>
      <p:scale>
        <a:sx n="33" d="100"/>
        <a:sy n="33" d="100"/>
      </p:scale>
      <p:origin x="0" y="944"/>
    </p:cViewPr>
  </p:outlineViewPr>
  <p:notesTextViewPr>
    <p:cViewPr>
      <p:scale>
        <a:sx n="100" d="100"/>
        <a:sy n="100" d="100"/>
      </p:scale>
      <p:origin x="0" y="0"/>
    </p:cViewPr>
  </p:notesTextViewPr>
  <p:sorterViewPr>
    <p:cViewPr>
      <p:scale>
        <a:sx n="66" d="100"/>
        <a:sy n="66" d="100"/>
      </p:scale>
      <p:origin x="0" y="18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107" charset="0"/>
                <a:ea typeface="ＭＳ Ｐゴシック" pitchFamily="-107" charset="-128"/>
                <a:cs typeface="ＭＳ Ｐゴシック" pitchFamily="-107" charset="-128"/>
              </a:defRPr>
            </a:lvl1pPr>
          </a:lstStyle>
          <a:p>
            <a:pPr>
              <a:defRPr/>
            </a:pPr>
            <a:fld id="{84F1804F-C9C8-6243-BC0C-FD2D1A6333B8}" type="slidenum">
              <a:rPr lang="en-US"/>
              <a:pPr>
                <a:defRPr/>
              </a:pPr>
              <a:t>‹#›</a:t>
            </a:fld>
            <a:endParaRPr lang="en-US"/>
          </a:p>
        </p:txBody>
      </p:sp>
    </p:spTree>
    <p:extLst>
      <p:ext uri="{BB962C8B-B14F-4D97-AF65-F5344CB8AC3E}">
        <p14:creationId xmlns:p14="http://schemas.microsoft.com/office/powerpoint/2010/main" val="1550538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107" charset="0"/>
                <a:ea typeface="ＭＳ Ｐゴシック" pitchFamily="-107" charset="-128"/>
                <a:cs typeface="ＭＳ Ｐゴシック" pitchFamily="-107" charset="-128"/>
              </a:defRPr>
            </a:lvl1pPr>
          </a:lstStyle>
          <a:p>
            <a:pPr>
              <a:defRPr/>
            </a:pPr>
            <a:fld id="{1F75FDDC-521B-B34C-8D42-7C882B545A46}" type="slidenum">
              <a:rPr lang="en-US"/>
              <a:pPr>
                <a:defRPr/>
              </a:pPr>
              <a:t>‹#›</a:t>
            </a:fld>
            <a:endParaRPr lang="en-US"/>
          </a:p>
        </p:txBody>
      </p:sp>
    </p:spTree>
    <p:extLst>
      <p:ext uri="{BB962C8B-B14F-4D97-AF65-F5344CB8AC3E}">
        <p14:creationId xmlns:p14="http://schemas.microsoft.com/office/powerpoint/2010/main" val="970855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0D17D3F-EDD2-D346-ACB2-583B5D3429BB}" type="slidenum">
              <a:rPr lang="en-US">
                <a:latin typeface="Arial" pitchFamily="26" charset="0"/>
                <a:ea typeface="ＭＳ Ｐゴシック" pitchFamily="26" charset="-128"/>
                <a:cs typeface="ＭＳ Ｐゴシック" pitchFamily="26" charset="-128"/>
              </a:rPr>
              <a:pPr/>
              <a:t>8</a:t>
            </a:fld>
            <a:endParaRPr lang="en-US">
              <a:latin typeface="Arial" pitchFamily="26" charset="0"/>
              <a:ea typeface="ＭＳ Ｐゴシック" pitchFamily="26" charset="-128"/>
              <a:cs typeface="ＭＳ Ｐゴシック" pitchFamily="26" charset="-128"/>
            </a:endParaRPr>
          </a:p>
        </p:txBody>
      </p:sp>
      <p:sp>
        <p:nvSpPr>
          <p:cNvPr id="21507" name="Rectangle 2"/>
          <p:cNvSpPr>
            <a:spLocks noGrp="1" noRot="1" noChangeAspect="1" noChangeArrowheads="1"/>
          </p:cNvSpPr>
          <p:nvPr>
            <p:ph type="sldImg"/>
          </p:nvPr>
        </p:nvSpPr>
        <p:spPr>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pitchFamily="26" charset="0"/>
                <a:ea typeface="ＭＳ Ｐゴシック" pitchFamily="26" charset="-128"/>
                <a:cs typeface="ＭＳ Ｐゴシック" pitchFamily="26" charset="-128"/>
              </a:rPr>
              <a:t>Go around finding good behavior and group work skills during cube activity.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E7999BF-FCE4-7B4F-8AE9-65122B70D9FC}" type="slidenum">
              <a:rPr lang="en-US">
                <a:latin typeface="Arial" pitchFamily="26" charset="0"/>
                <a:ea typeface="ＭＳ Ｐゴシック" pitchFamily="26" charset="-128"/>
                <a:cs typeface="ＭＳ Ｐゴシック" pitchFamily="26" charset="-128"/>
              </a:rPr>
              <a:pPr/>
              <a:t>9</a:t>
            </a:fld>
            <a:endParaRPr lang="en-US">
              <a:latin typeface="Arial" pitchFamily="26" charset="0"/>
              <a:ea typeface="ＭＳ Ｐゴシック" pitchFamily="26" charset="-128"/>
              <a:cs typeface="ＭＳ Ｐゴシック" pitchFamily="26" charset="-128"/>
            </a:endParaRPr>
          </a:p>
        </p:txBody>
      </p:sp>
      <p:sp>
        <p:nvSpPr>
          <p:cNvPr id="23555" name="Rectangle 2"/>
          <p:cNvSpPr>
            <a:spLocks noGrp="1" noRot="1" noChangeAspect="1" noChangeArrowheads="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pitchFamily="26" charset="0"/>
                <a:ea typeface="ＭＳ Ｐゴシック" pitchFamily="26" charset="-128"/>
                <a:cs typeface="ＭＳ Ｐゴシック" pitchFamily="26" charset="-128"/>
              </a:rPr>
              <a:t>After settling on “what’s on the bottom” question write down quick guess and confidence level of what is on the bottom (to highlight idea of growing evidence increases confidence).  Go around finding good behavior and group work skills during cube activity.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6209747-C5CC-E844-AC86-23B704CB0366}" type="slidenum">
              <a:rPr lang="en-US">
                <a:latin typeface="Arial" pitchFamily="26" charset="0"/>
                <a:ea typeface="ＭＳ Ｐゴシック" pitchFamily="26" charset="-128"/>
                <a:cs typeface="ＭＳ Ｐゴシック" pitchFamily="26" charset="-128"/>
              </a:rPr>
              <a:pPr/>
              <a:t>10</a:t>
            </a:fld>
            <a:endParaRPr lang="en-US">
              <a:latin typeface="Arial" pitchFamily="26" charset="0"/>
              <a:ea typeface="ＭＳ Ｐゴシック" pitchFamily="26" charset="-128"/>
              <a:cs typeface="ＭＳ Ｐゴシック" pitchFamily="26" charset="-128"/>
            </a:endParaRPr>
          </a:p>
        </p:txBody>
      </p:sp>
      <p:sp>
        <p:nvSpPr>
          <p:cNvPr id="25603" name="Rectangle 2"/>
          <p:cNvSpPr>
            <a:spLocks noGrp="1" noRot="1" noChangeAspect="1" noChangeArrowheads="1"/>
          </p:cNvSpPr>
          <p:nvPr>
            <p:ph type="sldImg"/>
          </p:nvPr>
        </p:nvSpPr>
        <p:spPr>
          <a:solidFill>
            <a:srgbClr val="FFFFFF"/>
          </a:solidFill>
          <a:ln/>
        </p:spPr>
      </p:sp>
      <p:sp>
        <p:nvSpPr>
          <p:cNvPr id="256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pitchFamily="26" charset="0"/>
                <a:ea typeface="ＭＳ Ｐゴシック" pitchFamily="26" charset="-128"/>
                <a:cs typeface="ＭＳ Ｐゴシック" pitchFamily="26" charset="-128"/>
              </a:rPr>
              <a:t>Go around finding good behavior and group work skills during cube activity.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27B8DA8-903D-6344-BE67-71090FA85794}" type="slidenum">
              <a:rPr lang="en-US">
                <a:latin typeface="Arial" pitchFamily="26" charset="0"/>
                <a:ea typeface="ＭＳ Ｐゴシック" pitchFamily="26" charset="-128"/>
                <a:cs typeface="ＭＳ Ｐゴシック" pitchFamily="26" charset="-128"/>
              </a:rPr>
              <a:pPr/>
              <a:t>12</a:t>
            </a:fld>
            <a:endParaRPr lang="en-US">
              <a:latin typeface="Arial" pitchFamily="26" charset="0"/>
              <a:ea typeface="ＭＳ Ｐゴシック" pitchFamily="26" charset="-128"/>
              <a:cs typeface="ＭＳ Ｐゴシック" pitchFamily="26" charset="-128"/>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064AA84-1EAC-4F4A-97F1-A3B2EEF8D6DD}" type="slidenum">
              <a:rPr lang="en-US">
                <a:latin typeface="Arial" pitchFamily="26" charset="0"/>
                <a:ea typeface="ＭＳ Ｐゴシック" pitchFamily="26" charset="-128"/>
                <a:cs typeface="ＭＳ Ｐゴシック" pitchFamily="26" charset="-128"/>
              </a:rPr>
              <a:pPr/>
              <a:t>14</a:t>
            </a:fld>
            <a:endParaRPr lang="en-US">
              <a:latin typeface="Arial" pitchFamily="26" charset="0"/>
              <a:ea typeface="ＭＳ Ｐゴシック" pitchFamily="26" charset="-128"/>
              <a:cs typeface="ＭＳ Ｐゴシック" pitchFamily="26" charset="-128"/>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pitchFamily="26" charset="0"/>
                <a:ea typeface="ＭＳ Ｐゴシック" pitchFamily="26" charset="-128"/>
                <a:cs typeface="ＭＳ Ｐゴシック" pitchFamily="26" charset="-128"/>
              </a:rPr>
              <a:t>Go around finding good behavior and group work skills during cube activity.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A2E89D2-288E-9A48-919B-37E5E3C91ED0}" type="slidenum">
              <a:rPr lang="en-US">
                <a:latin typeface="Arial" pitchFamily="26" charset="0"/>
                <a:ea typeface="ＭＳ Ｐゴシック" pitchFamily="26" charset="-128"/>
                <a:cs typeface="ＭＳ Ｐゴシック" pitchFamily="26" charset="-128"/>
              </a:rPr>
              <a:pPr/>
              <a:t>15</a:t>
            </a:fld>
            <a:endParaRPr lang="en-US">
              <a:latin typeface="Arial" pitchFamily="26" charset="0"/>
              <a:ea typeface="ＭＳ Ｐゴシック" pitchFamily="26" charset="-128"/>
              <a:cs typeface="ＭＳ Ｐゴシック" pitchFamily="26" charset="-128"/>
            </a:endParaRPr>
          </a:p>
        </p:txBody>
      </p:sp>
      <p:sp>
        <p:nvSpPr>
          <p:cNvPr id="39939" name="Rectangle 2"/>
          <p:cNvSpPr>
            <a:spLocks noGrp="1" noRot="1" noChangeAspect="1" noChangeArrowheads="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pitchFamily="26" charset="0"/>
                <a:ea typeface="ＭＳ Ｐゴシック" pitchFamily="26" charset="-128"/>
                <a:cs typeface="ＭＳ Ｐゴシック" pitchFamily="26" charset="-128"/>
              </a:rPr>
              <a:t>Go around finding good behavior and group work skills during cube activity.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064AA84-1EAC-4F4A-97F1-A3B2EEF8D6DD}" type="slidenum">
              <a:rPr lang="en-US">
                <a:latin typeface="Arial" pitchFamily="26" charset="0"/>
                <a:ea typeface="ＭＳ Ｐゴシック" pitchFamily="26" charset="-128"/>
                <a:cs typeface="ＭＳ Ｐゴシック" pitchFamily="26" charset="-128"/>
              </a:rPr>
              <a:pPr/>
              <a:t>16</a:t>
            </a:fld>
            <a:endParaRPr lang="en-US">
              <a:latin typeface="Arial" pitchFamily="26" charset="0"/>
              <a:ea typeface="ＭＳ Ｐゴシック" pitchFamily="26" charset="-128"/>
              <a:cs typeface="ＭＳ Ｐゴシック" pitchFamily="26" charset="-128"/>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pitchFamily="26" charset="0"/>
                <a:ea typeface="ＭＳ Ｐゴシック" pitchFamily="26" charset="-128"/>
                <a:cs typeface="ＭＳ Ｐゴシック" pitchFamily="26" charset="-128"/>
              </a:rPr>
              <a:t>Go around finding good behavior and group work skills during cube activity.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CD227E5-59D3-B44F-A8BC-27EB31CDAD00}" type="slidenum">
              <a:rPr lang="en-US">
                <a:latin typeface="Arial" pitchFamily="26" charset="0"/>
                <a:ea typeface="ＭＳ Ｐゴシック" pitchFamily="26" charset="-128"/>
                <a:cs typeface="ＭＳ Ｐゴシック" pitchFamily="26" charset="-128"/>
              </a:rPr>
              <a:pPr/>
              <a:t>17</a:t>
            </a:fld>
            <a:endParaRPr lang="en-US">
              <a:latin typeface="Arial" pitchFamily="26" charset="0"/>
              <a:ea typeface="ＭＳ Ｐゴシック" pitchFamily="26" charset="-128"/>
              <a:cs typeface="ＭＳ Ｐゴシック" pitchFamily="26" charset="-128"/>
            </a:endParaRPr>
          </a:p>
        </p:txBody>
      </p:sp>
      <p:sp>
        <p:nvSpPr>
          <p:cNvPr id="46083" name="Rectangle 2"/>
          <p:cNvSpPr>
            <a:spLocks noGrp="1" noRot="1" noChangeAspect="1" noChangeArrowheads="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pitchFamily="26" charset="0"/>
                <a:ea typeface="ＭＳ Ｐゴシック" pitchFamily="26" charset="-128"/>
                <a:cs typeface="ＭＳ Ｐゴシック" pitchFamily="26" charset="-128"/>
              </a:rPr>
              <a:t>Pencil and mirror are like technology, limited funding, don’t “absolutely know” the answer, confidence rose with </a:t>
            </a:r>
            <a:r>
              <a:rPr lang="en-US" dirty="0" smtClean="0">
                <a:latin typeface="Arial" pitchFamily="26" charset="0"/>
                <a:ea typeface="ＭＳ Ｐゴシック" pitchFamily="26" charset="-128"/>
                <a:cs typeface="ＭＳ Ｐゴシック" pitchFamily="26" charset="-128"/>
              </a:rPr>
              <a:t>evidence.</a:t>
            </a:r>
            <a:r>
              <a:rPr lang="en-US" dirty="0">
                <a:latin typeface="Arial" pitchFamily="26" charset="0"/>
                <a:ea typeface="ＭＳ Ｐゴシック" pitchFamily="26" charset="-128"/>
                <a:cs typeface="ＭＳ Ｐゴシック" pitchFamily="26" charset="-128"/>
              </a:rPr>
              <a:t>..</a:t>
            </a:r>
          </a:p>
          <a:p>
            <a:pPr eaLnBrk="1" hangingPunct="1"/>
            <a:r>
              <a:rPr lang="en-US" dirty="0">
                <a:latin typeface="Arial" pitchFamily="26" charset="0"/>
                <a:ea typeface="ＭＳ Ｐゴシック" pitchFamily="26" charset="-128"/>
                <a:cs typeface="ＭＳ Ｐゴシック" pitchFamily="26" charset="-128"/>
              </a:rPr>
              <a:t>Short, we could possibly just look at bottom, …</a:t>
            </a:r>
          </a:p>
          <a:p>
            <a:pPr eaLnBrk="1" hangingPunct="1"/>
            <a:r>
              <a:rPr lang="en-US" dirty="0">
                <a:latin typeface="Arial" pitchFamily="26" charset="0"/>
                <a:ea typeface="ＭＳ Ｐゴシック" pitchFamily="26" charset="-128"/>
                <a:cs typeface="ＭＳ Ｐゴシック" pitchFamily="26" charset="-128"/>
              </a:rPr>
              <a:t>Go around finding good behavior and group work skills during cube activity.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6477000"/>
            <a:ext cx="9144000" cy="3810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pPr>
              <a:defRPr/>
            </a:pPr>
            <a:endParaRPr lang="en-US">
              <a:latin typeface="Arial" pitchFamily="-107" charset="0"/>
              <a:ea typeface="ＭＳ Ｐゴシック" pitchFamily="-107" charset="-128"/>
              <a:cs typeface="ＭＳ Ｐゴシック" pitchFamily="-107" charset="-128"/>
            </a:endParaRPr>
          </a:p>
        </p:txBody>
      </p:sp>
      <p:sp>
        <p:nvSpPr>
          <p:cNvPr id="5" name="Rectangle 10"/>
          <p:cNvSpPr>
            <a:spLocks noChangeArrowheads="1"/>
          </p:cNvSpPr>
          <p:nvPr/>
        </p:nvSpPr>
        <p:spPr bwMode="auto">
          <a:xfrm>
            <a:off x="4763" y="6473825"/>
            <a:ext cx="9144000" cy="3810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pPr>
              <a:defRPr/>
            </a:pPr>
            <a:endParaRPr lang="en-US">
              <a:latin typeface="Arial" pitchFamily="-107" charset="0"/>
              <a:ea typeface="ＭＳ Ｐゴシック" pitchFamily="-107" charset="-128"/>
              <a:cs typeface="ＭＳ Ｐゴシック" pitchFamily="-107" charset="-128"/>
            </a:endParaRPr>
          </a:p>
        </p:txBody>
      </p:sp>
      <p:sp>
        <p:nvSpPr>
          <p:cNvPr id="6" name="Rectangle 11"/>
          <p:cNvSpPr>
            <a:spLocks noChangeArrowheads="1"/>
          </p:cNvSpPr>
          <p:nvPr/>
        </p:nvSpPr>
        <p:spPr bwMode="auto">
          <a:xfrm>
            <a:off x="0" y="0"/>
            <a:ext cx="9144000" cy="762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pPr>
              <a:defRPr/>
            </a:pPr>
            <a:endParaRPr lang="en-US">
              <a:latin typeface="Arial" pitchFamily="-107" charset="0"/>
              <a:ea typeface="ＭＳ Ｐゴシック" pitchFamily="-107" charset="-128"/>
              <a:cs typeface="ＭＳ Ｐゴシック" pitchFamily="-107" charset="-128"/>
            </a:endParaRPr>
          </a:p>
        </p:txBody>
      </p:sp>
      <p:sp>
        <p:nvSpPr>
          <p:cNvPr id="7" name="Rectangle 13"/>
          <p:cNvSpPr>
            <a:spLocks noChangeArrowheads="1"/>
          </p:cNvSpPr>
          <p:nvPr/>
        </p:nvSpPr>
        <p:spPr bwMode="auto">
          <a:xfrm>
            <a:off x="8534400" y="6477000"/>
            <a:ext cx="609600" cy="381000"/>
          </a:xfrm>
          <a:prstGeom prst="rect">
            <a:avLst/>
          </a:prstGeom>
          <a:noFill/>
          <a:ln w="9525">
            <a:noFill/>
            <a:miter lim="800000"/>
            <a:headEnd/>
            <a:tailEnd/>
          </a:ln>
        </p:spPr>
        <p:txBody>
          <a:bodyPr wrap="none" anchor="ctr">
            <a:prstTxWarp prst="textNoShape">
              <a:avLst/>
            </a:prstTxWarp>
          </a:bodyPr>
          <a:lstStyle/>
          <a:p>
            <a:pPr algn="ctr">
              <a:defRPr/>
            </a:pPr>
            <a:fld id="{67746205-0BEF-E845-A4F4-5CD0810AD76F}" type="slidenum">
              <a:rPr lang="en-US" sz="1400">
                <a:solidFill>
                  <a:schemeClr val="bg1"/>
                </a:solidFill>
                <a:latin typeface="Arial" pitchFamily="-107" charset="0"/>
                <a:ea typeface="ＭＳ Ｐゴシック" pitchFamily="-107" charset="-128"/>
                <a:cs typeface="ＭＳ Ｐゴシック" pitchFamily="-107" charset="-128"/>
              </a:rPr>
              <a:pPr algn="ctr">
                <a:defRPr/>
              </a:pPr>
              <a:t>‹#›</a:t>
            </a:fld>
            <a:r>
              <a:rPr lang="en-US" sz="1400">
                <a:solidFill>
                  <a:schemeClr val="bg1"/>
                </a:solidFill>
                <a:latin typeface="Arial" pitchFamily="-107" charset="0"/>
                <a:ea typeface="ＭＳ Ｐゴシック" pitchFamily="-107" charset="-128"/>
                <a:cs typeface="ＭＳ Ｐゴシック" pitchFamily="-107" charset="-128"/>
              </a:rPr>
              <a:t> </a:t>
            </a:r>
          </a:p>
        </p:txBody>
      </p:sp>
      <p:sp>
        <p:nvSpPr>
          <p:cNvPr id="8" name="Rectangle 15"/>
          <p:cNvSpPr>
            <a:spLocks noChangeArrowheads="1"/>
          </p:cNvSpPr>
          <p:nvPr userDrawn="1"/>
        </p:nvSpPr>
        <p:spPr bwMode="auto">
          <a:xfrm>
            <a:off x="0" y="6477000"/>
            <a:ext cx="1524000" cy="381000"/>
          </a:xfrm>
          <a:prstGeom prst="rect">
            <a:avLst/>
          </a:prstGeom>
          <a:noFill/>
          <a:ln w="9525">
            <a:noFill/>
            <a:miter lim="800000"/>
            <a:headEnd/>
            <a:tailEnd/>
          </a:ln>
        </p:spPr>
        <p:txBody>
          <a:bodyPr wrap="none" anchor="ctr">
            <a:prstTxWarp prst="textNoShape">
              <a:avLst/>
            </a:prstTxWarp>
          </a:bodyPr>
          <a:lstStyle/>
          <a:p>
            <a:pPr algn="ctr">
              <a:defRPr/>
            </a:pPr>
            <a:r>
              <a:rPr lang="en-US" sz="1600">
                <a:solidFill>
                  <a:schemeClr val="bg1"/>
                </a:solidFill>
                <a:latin typeface="Arial" pitchFamily="-107" charset="0"/>
                <a:ea typeface="ＭＳ Ｐゴシック" pitchFamily="-107" charset="-128"/>
                <a:cs typeface="ＭＳ Ｐゴシック" pitchFamily="-107" charset="-128"/>
              </a:rPr>
              <a:t>IB Physics</a:t>
            </a:r>
          </a:p>
        </p:txBody>
      </p:sp>
      <p:sp>
        <p:nvSpPr>
          <p:cNvPr id="9" name="Rectangle 16"/>
          <p:cNvSpPr>
            <a:spLocks noChangeArrowheads="1"/>
          </p:cNvSpPr>
          <p:nvPr userDrawn="1"/>
        </p:nvSpPr>
        <p:spPr bwMode="auto">
          <a:xfrm>
            <a:off x="5562600" y="6477000"/>
            <a:ext cx="2209800" cy="381000"/>
          </a:xfrm>
          <a:prstGeom prst="rect">
            <a:avLst/>
          </a:prstGeom>
          <a:noFill/>
          <a:ln w="9525">
            <a:noFill/>
            <a:miter lim="800000"/>
            <a:headEnd/>
            <a:tailEnd/>
          </a:ln>
        </p:spPr>
        <p:txBody>
          <a:bodyPr wrap="none" anchor="ctr">
            <a:prstTxWarp prst="textNoShape">
              <a:avLst/>
            </a:prstTxWarp>
          </a:bodyPr>
          <a:lstStyle/>
          <a:p>
            <a:pPr algn="ctr">
              <a:defRPr/>
            </a:pPr>
            <a:r>
              <a:rPr lang="en-US" sz="1600">
                <a:solidFill>
                  <a:schemeClr val="bg1"/>
                </a:solidFill>
                <a:latin typeface="Arial" pitchFamily="-107" charset="0"/>
                <a:ea typeface="ＭＳ Ｐゴシック" pitchFamily="-107" charset="-128"/>
                <a:cs typeface="ＭＳ Ｐゴシック" pitchFamily="-107" charset="-128"/>
              </a:rPr>
              <a:t>Inquiry Cube, Measurement, &amp; Uncertainty</a:t>
            </a:r>
          </a:p>
        </p:txBody>
      </p:sp>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defRPr/>
            </a:lvl1pPr>
          </a:lstStyle>
          <a:p>
            <a:r>
              <a:rPr lang="en-US"/>
              <a:t>Click to edit Master subtitle style</a:t>
            </a:r>
          </a:p>
        </p:txBody>
      </p:sp>
      <p:sp>
        <p:nvSpPr>
          <p:cNvPr id="10" name="Rectangle 4"/>
          <p:cNvSpPr>
            <a:spLocks noGrp="1" noChangeArrowheads="1"/>
          </p:cNvSpPr>
          <p:nvPr>
            <p:ph type="dt" sz="half" idx="10"/>
          </p:nvPr>
        </p:nvSpPr>
        <p:spPr/>
        <p:txBody>
          <a:bodyPr/>
          <a:lstStyle>
            <a:lvl1pPr>
              <a:defRPr/>
            </a:lvl1pPr>
          </a:lstStyle>
          <a:p>
            <a:pPr>
              <a:defRPr/>
            </a:pPr>
            <a:endParaRPr lang="en-US"/>
          </a:p>
        </p:txBody>
      </p:sp>
      <p:sp>
        <p:nvSpPr>
          <p:cNvPr id="11" name="Rectangle 5"/>
          <p:cNvSpPr>
            <a:spLocks noGrp="1" noChangeArrowheads="1"/>
          </p:cNvSpPr>
          <p:nvPr>
            <p:ph type="ftr" sz="quarter" idx="11"/>
          </p:nvPr>
        </p:nvSpPr>
        <p:spPr/>
        <p:txBody>
          <a:bodyPr/>
          <a:lstStyle>
            <a:lvl1pPr>
              <a:defRPr/>
            </a:lvl1pPr>
          </a:lstStyle>
          <a:p>
            <a:pPr>
              <a:defRPr/>
            </a:pPr>
            <a:endParaRPr lang="en-US"/>
          </a:p>
        </p:txBody>
      </p:sp>
      <p:sp>
        <p:nvSpPr>
          <p:cNvPr id="12" name="Rectangle 6"/>
          <p:cNvSpPr>
            <a:spLocks noGrp="1" noChangeArrowheads="1"/>
          </p:cNvSpPr>
          <p:nvPr>
            <p:ph type="sldNum" sz="quarter" idx="12"/>
          </p:nvPr>
        </p:nvSpPr>
        <p:spPr/>
        <p:txBody>
          <a:bodyPr/>
          <a:lstStyle>
            <a:lvl1pPr>
              <a:defRPr/>
            </a:lvl1pPr>
          </a:lstStyle>
          <a:p>
            <a:pPr>
              <a:defRPr/>
            </a:pPr>
            <a:fld id="{8054C950-AA01-4848-A50C-076FEF7E3F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745A90-8092-9843-95B1-226FB27FE6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6DA650-DFC4-3A42-BCA4-1741C5040E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08252B-5A8B-284D-8B66-8F3E03E29C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B77B77-1794-084F-9141-21D4F022AA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C3A634-DF89-EB45-9C6B-0D758F1E36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78F1A1-6FAC-B742-AA81-B4DFC627DE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F1A66A-6C0B-8545-A9B3-DA44CA9FA5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9B1030C-41E1-1245-9A8E-87C1665D06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E3EF42-F75F-C045-9494-83FBC2BA56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3A1BCD-F69A-934E-8C1A-18A7080D0F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762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0" y="1295400"/>
            <a:ext cx="91440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107" charset="0"/>
                <a:ea typeface="ＭＳ Ｐゴシック" pitchFamily="-107" charset="-128"/>
                <a:cs typeface="ＭＳ Ｐゴシック" pitchFamily="-107"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07" charset="0"/>
                <a:ea typeface="ＭＳ Ｐゴシック" pitchFamily="-107" charset="-128"/>
                <a:cs typeface="ＭＳ Ｐゴシック" pitchFamily="-107"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107" charset="0"/>
                <a:ea typeface="ＭＳ Ｐゴシック" pitchFamily="-107" charset="-128"/>
                <a:cs typeface="ＭＳ Ｐゴシック" pitchFamily="-107" charset="-128"/>
              </a:defRPr>
            </a:lvl1pPr>
          </a:lstStyle>
          <a:p>
            <a:pPr>
              <a:defRPr/>
            </a:pPr>
            <a:fld id="{8DA9E8AA-85FF-5942-BB5C-9F1DA349C42B}" type="slidenum">
              <a:rPr lang="en-US"/>
              <a:pPr>
                <a:defRPr/>
              </a:pPr>
              <a:t>‹#›</a:t>
            </a:fld>
            <a:endParaRPr lang="en-US"/>
          </a:p>
        </p:txBody>
      </p:sp>
      <p:sp>
        <p:nvSpPr>
          <p:cNvPr id="1036" name="Rectangle 12"/>
          <p:cNvSpPr>
            <a:spLocks noChangeArrowheads="1"/>
          </p:cNvSpPr>
          <p:nvPr/>
        </p:nvSpPr>
        <p:spPr bwMode="auto">
          <a:xfrm>
            <a:off x="7529513" y="201613"/>
            <a:ext cx="184150" cy="457200"/>
          </a:xfrm>
          <a:prstGeom prst="rect">
            <a:avLst/>
          </a:prstGeom>
          <a:noFill/>
          <a:ln w="9525">
            <a:noFill/>
            <a:miter lim="800000"/>
            <a:headEnd/>
            <a:tailEnd/>
          </a:ln>
        </p:spPr>
        <p:txBody>
          <a:bodyPr wrap="none">
            <a:prstTxWarp prst="textNoShape">
              <a:avLst/>
            </a:prstTxWarp>
            <a:spAutoFit/>
          </a:bodyPr>
          <a:lstStyle/>
          <a:p>
            <a:pPr>
              <a:defRPr/>
            </a:pPr>
            <a:endParaRPr lang="en-US">
              <a:latin typeface="Arial" pitchFamily="-107" charset="0"/>
              <a:ea typeface="ＭＳ Ｐゴシック" pitchFamily="-107" charset="-128"/>
              <a:cs typeface="ＭＳ Ｐゴシック" pitchFamily="-107" charset="-128"/>
            </a:endParaRPr>
          </a:p>
        </p:txBody>
      </p:sp>
      <p:sp>
        <p:nvSpPr>
          <p:cNvPr id="1038" name="Rectangle 14"/>
          <p:cNvSpPr>
            <a:spLocks noChangeArrowheads="1"/>
          </p:cNvSpPr>
          <p:nvPr/>
        </p:nvSpPr>
        <p:spPr bwMode="auto">
          <a:xfrm>
            <a:off x="0" y="6477000"/>
            <a:ext cx="9144000" cy="3810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pPr>
              <a:defRPr/>
            </a:pPr>
            <a:endParaRPr lang="en-US">
              <a:latin typeface="Arial" pitchFamily="-107" charset="0"/>
              <a:ea typeface="ＭＳ Ｐゴシック" pitchFamily="-107" charset="-128"/>
              <a:cs typeface="ＭＳ Ｐゴシック" pitchFamily="-107" charset="-128"/>
            </a:endParaRPr>
          </a:p>
        </p:txBody>
      </p:sp>
      <p:sp>
        <p:nvSpPr>
          <p:cNvPr id="1039" name="Rectangle 15"/>
          <p:cNvSpPr>
            <a:spLocks noChangeArrowheads="1"/>
          </p:cNvSpPr>
          <p:nvPr/>
        </p:nvSpPr>
        <p:spPr bwMode="auto">
          <a:xfrm>
            <a:off x="4763" y="6473825"/>
            <a:ext cx="9144000" cy="381000"/>
          </a:xfrm>
          <a:prstGeom prst="rect">
            <a:avLst/>
          </a:prstGeom>
          <a:solidFill>
            <a:srgbClr val="FF6600"/>
          </a:solidFill>
          <a:ln w="9525">
            <a:solidFill>
              <a:schemeClr val="tx1"/>
            </a:solidFill>
            <a:miter lim="800000"/>
            <a:headEnd/>
            <a:tailEnd/>
          </a:ln>
        </p:spPr>
        <p:txBody>
          <a:bodyPr wrap="none" anchor="ctr">
            <a:prstTxWarp prst="textNoShape">
              <a:avLst/>
            </a:prstTxWarp>
          </a:bodyPr>
          <a:lstStyle/>
          <a:p>
            <a:pPr>
              <a:defRPr/>
            </a:pPr>
            <a:endParaRPr lang="en-US">
              <a:latin typeface="Arial" pitchFamily="-107" charset="0"/>
              <a:ea typeface="ＭＳ Ｐゴシック" pitchFamily="-107" charset="-128"/>
              <a:cs typeface="ＭＳ Ｐゴシック" pitchFamily="-107" charset="-128"/>
            </a:endParaRPr>
          </a:p>
        </p:txBody>
      </p:sp>
      <p:sp>
        <p:nvSpPr>
          <p:cNvPr id="1040" name="Rectangle 16"/>
          <p:cNvSpPr>
            <a:spLocks noChangeArrowheads="1"/>
          </p:cNvSpPr>
          <p:nvPr/>
        </p:nvSpPr>
        <p:spPr bwMode="auto">
          <a:xfrm>
            <a:off x="0" y="0"/>
            <a:ext cx="9144000" cy="76200"/>
          </a:xfrm>
          <a:prstGeom prst="rect">
            <a:avLst/>
          </a:prstGeom>
          <a:solidFill>
            <a:srgbClr val="FF6600"/>
          </a:solidFill>
          <a:ln w="9525">
            <a:solidFill>
              <a:schemeClr val="tx1"/>
            </a:solidFill>
            <a:miter lim="800000"/>
            <a:headEnd/>
            <a:tailEnd/>
          </a:ln>
        </p:spPr>
        <p:txBody>
          <a:bodyPr wrap="none" anchor="ctr">
            <a:prstTxWarp prst="textNoShape">
              <a:avLst/>
            </a:prstTxWarp>
          </a:bodyPr>
          <a:lstStyle/>
          <a:p>
            <a:pPr>
              <a:defRPr/>
            </a:pPr>
            <a:endParaRPr lang="en-US">
              <a:latin typeface="Arial" pitchFamily="-107" charset="0"/>
              <a:ea typeface="ＭＳ Ｐゴシック" pitchFamily="-107" charset="-128"/>
              <a:cs typeface="ＭＳ Ｐゴシック" pitchFamily="-107" charset="-128"/>
            </a:endParaRPr>
          </a:p>
        </p:txBody>
      </p:sp>
      <p:sp>
        <p:nvSpPr>
          <p:cNvPr id="1041" name="Rectangle 17"/>
          <p:cNvSpPr>
            <a:spLocks noChangeArrowheads="1"/>
          </p:cNvSpPr>
          <p:nvPr/>
        </p:nvSpPr>
        <p:spPr bwMode="auto">
          <a:xfrm>
            <a:off x="1295400" y="6477000"/>
            <a:ext cx="1524000" cy="381000"/>
          </a:xfrm>
          <a:prstGeom prst="rect">
            <a:avLst/>
          </a:prstGeom>
          <a:noFill/>
          <a:ln w="9525">
            <a:noFill/>
            <a:miter lim="800000"/>
            <a:headEnd/>
            <a:tailEnd/>
          </a:ln>
        </p:spPr>
        <p:txBody>
          <a:bodyPr wrap="none" anchor="ctr">
            <a:prstTxWarp prst="textNoShape">
              <a:avLst/>
            </a:prstTxWarp>
          </a:bodyPr>
          <a:lstStyle/>
          <a:p>
            <a:pPr algn="ctr">
              <a:defRPr/>
            </a:pPr>
            <a:r>
              <a:rPr lang="en-US" sz="1600" dirty="0" smtClean="0">
                <a:solidFill>
                  <a:schemeClr val="bg1"/>
                </a:solidFill>
                <a:latin typeface="Arial" pitchFamily="-107" charset="0"/>
                <a:ea typeface="ＭＳ Ｐゴシック" pitchFamily="-107" charset="-128"/>
                <a:cs typeface="ＭＳ Ｐゴシック" pitchFamily="-107" charset="-128"/>
              </a:rPr>
              <a:t>Science</a:t>
            </a:r>
            <a:r>
              <a:rPr lang="en-US" sz="1600" baseline="0" dirty="0" smtClean="0">
                <a:solidFill>
                  <a:schemeClr val="bg1"/>
                </a:solidFill>
                <a:latin typeface="Arial" pitchFamily="-107" charset="0"/>
                <a:ea typeface="ＭＳ Ｐゴシック" pitchFamily="-107" charset="-128"/>
                <a:cs typeface="ＭＳ Ｐゴシック" pitchFamily="-107" charset="-128"/>
              </a:rPr>
              <a:t> Inquiry A – Conceptual Physics</a:t>
            </a:r>
            <a:endParaRPr lang="en-US" sz="1600" dirty="0">
              <a:solidFill>
                <a:schemeClr val="bg1"/>
              </a:solidFill>
              <a:latin typeface="Arial" pitchFamily="-107" charset="0"/>
              <a:ea typeface="ＭＳ Ｐゴシック" pitchFamily="-107" charset="-128"/>
              <a:cs typeface="ＭＳ Ｐゴシック" pitchFamily="-107" charset="-128"/>
            </a:endParaRPr>
          </a:p>
        </p:txBody>
      </p:sp>
      <p:sp>
        <p:nvSpPr>
          <p:cNvPr id="1042" name="Rectangle 18"/>
          <p:cNvSpPr>
            <a:spLocks noChangeArrowheads="1"/>
          </p:cNvSpPr>
          <p:nvPr/>
        </p:nvSpPr>
        <p:spPr bwMode="auto">
          <a:xfrm>
            <a:off x="8534400" y="6477000"/>
            <a:ext cx="609600" cy="381000"/>
          </a:xfrm>
          <a:prstGeom prst="rect">
            <a:avLst/>
          </a:prstGeom>
          <a:noFill/>
          <a:ln w="9525">
            <a:noFill/>
            <a:miter lim="800000"/>
            <a:headEnd/>
            <a:tailEnd/>
          </a:ln>
        </p:spPr>
        <p:txBody>
          <a:bodyPr wrap="none" anchor="ctr">
            <a:prstTxWarp prst="textNoShape">
              <a:avLst/>
            </a:prstTxWarp>
          </a:bodyPr>
          <a:lstStyle/>
          <a:p>
            <a:pPr algn="ctr">
              <a:defRPr/>
            </a:pPr>
            <a:fld id="{7311F52A-BC01-2040-B6C0-A7FE82742C5B}" type="slidenum">
              <a:rPr lang="en-US" sz="1400">
                <a:solidFill>
                  <a:schemeClr val="bg1"/>
                </a:solidFill>
                <a:latin typeface="Arial" pitchFamily="-107" charset="0"/>
                <a:ea typeface="ＭＳ Ｐゴシック" pitchFamily="-107" charset="-128"/>
                <a:cs typeface="ＭＳ Ｐゴシック" pitchFamily="-107" charset="-128"/>
              </a:rPr>
              <a:pPr algn="ctr">
                <a:defRPr/>
              </a:pPr>
              <a:t>‹#›</a:t>
            </a:fld>
            <a:r>
              <a:rPr lang="en-US" sz="1400">
                <a:solidFill>
                  <a:schemeClr val="bg1"/>
                </a:solidFill>
                <a:latin typeface="Arial" pitchFamily="-107" charset="0"/>
                <a:ea typeface="ＭＳ Ｐゴシック" pitchFamily="-107" charset="-128"/>
                <a:cs typeface="ＭＳ Ｐゴシック" pitchFamily="-107" charset="-128"/>
              </a:rPr>
              <a:t> </a:t>
            </a:r>
          </a:p>
        </p:txBody>
      </p:sp>
      <p:sp>
        <p:nvSpPr>
          <p:cNvPr id="1043" name="Rectangle 19"/>
          <p:cNvSpPr>
            <a:spLocks noChangeArrowheads="1"/>
          </p:cNvSpPr>
          <p:nvPr/>
        </p:nvSpPr>
        <p:spPr bwMode="auto">
          <a:xfrm>
            <a:off x="6400800" y="6477000"/>
            <a:ext cx="2209800" cy="381000"/>
          </a:xfrm>
          <a:prstGeom prst="rect">
            <a:avLst/>
          </a:prstGeom>
          <a:noFill/>
          <a:ln w="9525">
            <a:noFill/>
            <a:miter lim="800000"/>
            <a:headEnd/>
            <a:tailEnd/>
          </a:ln>
        </p:spPr>
        <p:txBody>
          <a:bodyPr wrap="none" anchor="ctr">
            <a:prstTxWarp prst="textNoShape">
              <a:avLst/>
            </a:prstTxWarp>
          </a:bodyPr>
          <a:lstStyle/>
          <a:p>
            <a:pPr algn="ctr">
              <a:defRPr/>
            </a:pPr>
            <a:r>
              <a:rPr lang="en-US" sz="1600" dirty="0" smtClean="0">
                <a:solidFill>
                  <a:schemeClr val="bg1"/>
                </a:solidFill>
                <a:latin typeface="Arial" pitchFamily="-107" charset="0"/>
                <a:ea typeface="ＭＳ Ｐゴシック" pitchFamily="-107" charset="-128"/>
                <a:cs typeface="ＭＳ Ｐゴシック" pitchFamily="-107" charset="-128"/>
              </a:rPr>
              <a:t>Inquiry</a:t>
            </a:r>
            <a:r>
              <a:rPr lang="en-US" sz="1600" baseline="0" dirty="0" smtClean="0">
                <a:solidFill>
                  <a:schemeClr val="bg1"/>
                </a:solidFill>
                <a:latin typeface="Arial" pitchFamily="-107" charset="0"/>
                <a:ea typeface="ＭＳ Ｐゴシック" pitchFamily="-107" charset="-128"/>
                <a:cs typeface="ＭＳ Ｐゴシック" pitchFamily="-107" charset="-128"/>
              </a:rPr>
              <a:t> &amp; Patterns</a:t>
            </a:r>
            <a:endParaRPr lang="en-US" sz="1600" dirty="0">
              <a:solidFill>
                <a:schemeClr val="bg1"/>
              </a:solidFill>
              <a:latin typeface="Arial" pitchFamily="-107" charset="0"/>
              <a:ea typeface="ＭＳ Ｐゴシック" pitchFamily="-107" charset="-128"/>
              <a:cs typeface="ＭＳ Ｐゴシック" pitchFamily="-107" charset="-128"/>
            </a:endParaRP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rgbClr val="990000"/>
          </a:solidFill>
          <a:latin typeface="+mj-lt"/>
          <a:ea typeface="+mj-ea"/>
          <a:cs typeface="+mj-cs"/>
        </a:defRPr>
      </a:lvl1pPr>
      <a:lvl2pPr algn="ctr" rtl="0" eaLnBrk="0" fontAlgn="base" hangingPunct="0">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6pPr>
      <a:lvl7pPr marL="914400" algn="ctr" rtl="0" fontAlgn="base">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7pPr>
      <a:lvl8pPr marL="1371600" algn="ctr" rtl="0" fontAlgn="base">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8pPr>
      <a:lvl9pPr marL="1828800" algn="ctr" rtl="0" fontAlgn="base">
        <a:spcBef>
          <a:spcPct val="0"/>
        </a:spcBef>
        <a:spcAft>
          <a:spcPct val="0"/>
        </a:spcAft>
        <a:defRPr sz="4400">
          <a:solidFill>
            <a:srgbClr val="990000"/>
          </a:solidFill>
          <a:latin typeface="Arial"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queendom.com/tests/quiz/index.htm?idRegTest=764" TargetMode="External"/><Relationship Id="rId2" Type="http://schemas.openxmlformats.org/officeDocument/2006/relationships/hyperlink" Target="http://www.flashlightcreative.net/swf/mindread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 y="152400"/>
            <a:ext cx="4554537"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www.scienceteacherprogram.org/genscience/Choi04_files/image001.gif"/>
          <p:cNvPicPr/>
          <p:nvPr/>
        </p:nvPicPr>
        <p:blipFill rotWithShape="1">
          <a:blip r:embed="rId3">
            <a:extLst>
              <a:ext uri="{28A0092B-C50C-407E-A947-70E740481C1C}">
                <a14:useLocalDpi xmlns:a14="http://schemas.microsoft.com/office/drawing/2010/main" val="0"/>
              </a:ext>
            </a:extLst>
          </a:blip>
          <a:srcRect b="12118"/>
          <a:stretch/>
        </p:blipFill>
        <p:spPr bwMode="auto">
          <a:xfrm>
            <a:off x="4591050" y="2259012"/>
            <a:ext cx="4552950" cy="42151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56335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Inquiry Cube</a:t>
            </a:r>
          </a:p>
        </p:txBody>
      </p:sp>
      <p:sp>
        <p:nvSpPr>
          <p:cNvPr id="579587" name="Rectangle 3"/>
          <p:cNvSpPr>
            <a:spLocks noGrp="1" noChangeArrowheads="1"/>
          </p:cNvSpPr>
          <p:nvPr>
            <p:ph type="body" idx="1"/>
          </p:nvPr>
        </p:nvSpPr>
        <p:spPr>
          <a:xfrm>
            <a:off x="0" y="1752600"/>
            <a:ext cx="9144000" cy="4343400"/>
          </a:xfrm>
        </p:spPr>
        <p:txBody>
          <a:bodyPr/>
          <a:lstStyle/>
          <a:p>
            <a:pPr marL="514350" indent="-514350" eaLnBrk="1" hangingPunct="1">
              <a:lnSpc>
                <a:spcPct val="120000"/>
              </a:lnSpc>
              <a:buFont typeface="+mj-lt"/>
              <a:buAutoNum type="arabicPeriod" startAt="5"/>
            </a:pPr>
            <a:r>
              <a:rPr lang="en-US" dirty="0"/>
              <a:t>What is </a:t>
            </a:r>
            <a:r>
              <a:rPr lang="en-US" dirty="0" smtClean="0"/>
              <a:t>on the bottom and how did you find out?</a:t>
            </a:r>
          </a:p>
          <a:p>
            <a:pPr marL="514350" indent="-514350" eaLnBrk="1" hangingPunct="1"/>
            <a:r>
              <a:rPr lang="en-US" dirty="0" smtClean="0"/>
              <a:t>(How </a:t>
            </a:r>
            <a:r>
              <a:rPr lang="en-US" dirty="0"/>
              <a:t>is it different than</a:t>
            </a:r>
            <a:r>
              <a:rPr lang="en-US" dirty="0" smtClean="0"/>
              <a:t> asking your best friend or looking something up on Wikipedia?)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a:t>
            </a:r>
            <a:endParaRPr lang="en-US" dirty="0"/>
          </a:p>
        </p:txBody>
      </p:sp>
      <p:sp>
        <p:nvSpPr>
          <p:cNvPr id="3" name="Content Placeholder 2"/>
          <p:cNvSpPr>
            <a:spLocks noGrp="1"/>
          </p:cNvSpPr>
          <p:nvPr>
            <p:ph idx="1"/>
          </p:nvPr>
        </p:nvSpPr>
        <p:spPr/>
        <p:txBody>
          <a:bodyPr/>
          <a:lstStyle/>
          <a:p>
            <a:r>
              <a:rPr lang="en-US" dirty="0" smtClean="0"/>
              <a:t>Draw a square in your notebook of what you think the bottom of the cube looks like.</a:t>
            </a:r>
          </a:p>
          <a:p>
            <a:r>
              <a:rPr lang="en-US" dirty="0" smtClean="0"/>
              <a:t>How confident do you think your conclusion is correct?</a:t>
            </a:r>
            <a:endParaRPr lang="en-US" dirty="0"/>
          </a:p>
        </p:txBody>
      </p:sp>
    </p:spTree>
    <p:extLst>
      <p:ext uri="{BB962C8B-B14F-4D97-AF65-F5344CB8AC3E}">
        <p14:creationId xmlns:p14="http://schemas.microsoft.com/office/powerpoint/2010/main" val="194659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52400"/>
            <a:ext cx="7772400" cy="1143000"/>
          </a:xfrm>
        </p:spPr>
        <p:txBody>
          <a:bodyPr/>
          <a:lstStyle/>
          <a:p>
            <a:pPr eaLnBrk="1" hangingPunct="1"/>
            <a:r>
              <a:rPr lang="en-US"/>
              <a:t>Science is…</a:t>
            </a:r>
          </a:p>
        </p:txBody>
      </p:sp>
      <p:sp>
        <p:nvSpPr>
          <p:cNvPr id="34819" name="Rectangle 3"/>
          <p:cNvSpPr>
            <a:spLocks noGrp="1" noChangeArrowheads="1"/>
          </p:cNvSpPr>
          <p:nvPr>
            <p:ph type="body" idx="1"/>
          </p:nvPr>
        </p:nvSpPr>
        <p:spPr>
          <a:xfrm>
            <a:off x="0" y="1219200"/>
            <a:ext cx="9144000" cy="5181600"/>
          </a:xfrm>
        </p:spPr>
        <p:txBody>
          <a:bodyPr/>
          <a:lstStyle/>
          <a:p>
            <a:pPr eaLnBrk="1" hangingPunct="1">
              <a:buFont typeface="Wingdings" pitchFamily="26" charset="2"/>
              <a:buNone/>
            </a:pPr>
            <a:r>
              <a:rPr lang="en-US" sz="2800">
                <a:solidFill>
                  <a:srgbClr val="990000"/>
                </a:solidFill>
              </a:rPr>
              <a:t>Science originates in questions</a:t>
            </a:r>
            <a:r>
              <a:rPr lang="en-US" sz="2800"/>
              <a:t> about the world.</a:t>
            </a:r>
          </a:p>
          <a:p>
            <a:pPr eaLnBrk="1" hangingPunct="1">
              <a:buFont typeface="Wingdings" pitchFamily="26" charset="2"/>
              <a:buNone/>
            </a:pPr>
            <a:r>
              <a:rPr lang="en-US" sz="2800">
                <a:solidFill>
                  <a:srgbClr val="990000"/>
                </a:solidFill>
              </a:rPr>
              <a:t>Science uses observations</a:t>
            </a:r>
            <a:r>
              <a:rPr lang="en-US" sz="2800"/>
              <a:t> to construct explanations (answers to the questions).  </a:t>
            </a:r>
            <a:r>
              <a:rPr lang="en-US" sz="2000"/>
              <a:t>The more observations you had that support your proposed explanation, the stronger your explanation, even if you could not absolutely confirm the answer by examining the bottom of the cube.</a:t>
            </a:r>
          </a:p>
          <a:p>
            <a:pPr eaLnBrk="1" hangingPunct="1">
              <a:buFont typeface="Wingdings" pitchFamily="26" charset="2"/>
              <a:buNone/>
            </a:pPr>
            <a:r>
              <a:rPr lang="en-US" sz="2800">
                <a:solidFill>
                  <a:srgbClr val="990000"/>
                </a:solidFill>
              </a:rPr>
              <a:t>Scientist make their explanations public</a:t>
            </a:r>
            <a:r>
              <a:rPr lang="en-US" sz="2800"/>
              <a:t> through presentations at professional meetings and journals.</a:t>
            </a:r>
          </a:p>
          <a:p>
            <a:pPr eaLnBrk="1" hangingPunct="1">
              <a:buFont typeface="Wingdings" pitchFamily="26" charset="2"/>
              <a:buNone/>
            </a:pPr>
            <a:r>
              <a:rPr lang="en-US" sz="2800">
                <a:solidFill>
                  <a:srgbClr val="990000"/>
                </a:solidFill>
              </a:rPr>
              <a:t>Scientists present their explanations</a:t>
            </a:r>
            <a:r>
              <a:rPr lang="en-US" sz="2800"/>
              <a:t> and </a:t>
            </a:r>
            <a:r>
              <a:rPr lang="en-US" sz="2800">
                <a:solidFill>
                  <a:srgbClr val="990000"/>
                </a:solidFill>
              </a:rPr>
              <a:t>critique the explanations</a:t>
            </a:r>
            <a:r>
              <a:rPr lang="en-US" sz="2800"/>
              <a:t> proposed by other scientists.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Inquiry Cube</a:t>
            </a:r>
            <a:endParaRPr lang="en-US" dirty="0"/>
          </a:p>
        </p:txBody>
      </p:sp>
      <p:sp>
        <p:nvSpPr>
          <p:cNvPr id="3" name="Content Placeholder 2"/>
          <p:cNvSpPr>
            <a:spLocks noGrp="1"/>
          </p:cNvSpPr>
          <p:nvPr>
            <p:ph idx="1"/>
          </p:nvPr>
        </p:nvSpPr>
        <p:spPr>
          <a:xfrm>
            <a:off x="0" y="685800"/>
            <a:ext cx="9144000" cy="4953000"/>
          </a:xfrm>
        </p:spPr>
        <p:txBody>
          <a:bodyPr/>
          <a:lstStyle/>
          <a:p>
            <a:pPr marL="514350" indent="-514350">
              <a:buFont typeface="+mj-lt"/>
              <a:buAutoNum type="arabicPeriod" startAt="6"/>
            </a:pPr>
            <a:r>
              <a:rPr lang="en-US" dirty="0" smtClean="0"/>
              <a:t>First Hypothesis: (just guess)    confidence:</a:t>
            </a:r>
          </a:p>
          <a:p>
            <a:endParaRPr lang="en-US" dirty="0" smtClean="0"/>
          </a:p>
          <a:p>
            <a:pPr marL="514350" indent="-514350">
              <a:buFont typeface="+mj-lt"/>
              <a:buAutoNum type="arabicPeriod" startAt="6"/>
            </a:pPr>
            <a:r>
              <a:rPr lang="en-US" dirty="0" smtClean="0"/>
              <a:t>Data:</a:t>
            </a:r>
          </a:p>
          <a:p>
            <a:pPr marL="514350" indent="-514350"/>
            <a:endParaRPr lang="en-US" dirty="0" smtClean="0"/>
          </a:p>
          <a:p>
            <a:pPr marL="514350" indent="-514350"/>
            <a:endParaRPr lang="en-US" dirty="0" smtClean="0"/>
          </a:p>
          <a:p>
            <a:pPr marL="514350" indent="-514350"/>
            <a:endParaRPr lang="en-US" dirty="0" smtClean="0"/>
          </a:p>
          <a:p>
            <a:pPr marL="514350" indent="-514350">
              <a:buFont typeface="+mj-lt"/>
              <a:buAutoNum type="arabicPeriod" startAt="6"/>
            </a:pPr>
            <a:r>
              <a:rPr lang="en-US" dirty="0" smtClean="0"/>
              <a:t>Patterns:</a:t>
            </a:r>
          </a:p>
          <a:p>
            <a:pPr marL="514350" indent="-514350">
              <a:buFont typeface="+mj-lt"/>
              <a:buAutoNum type="arabicPeriod" startAt="6"/>
            </a:pPr>
            <a:endParaRPr lang="en-US" dirty="0" smtClean="0"/>
          </a:p>
        </p:txBody>
      </p:sp>
      <p:sp>
        <p:nvSpPr>
          <p:cNvPr id="5" name="Rectangle 4"/>
          <p:cNvSpPr/>
          <p:nvPr/>
        </p:nvSpPr>
        <p:spPr bwMode="auto">
          <a:xfrm>
            <a:off x="2057400" y="2286000"/>
            <a:ext cx="762000" cy="762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6" name="Rectangle 5"/>
          <p:cNvSpPr/>
          <p:nvPr/>
        </p:nvSpPr>
        <p:spPr bwMode="auto">
          <a:xfrm>
            <a:off x="2819400" y="2286000"/>
            <a:ext cx="762000" cy="762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7" name="Rectangle 6"/>
          <p:cNvSpPr/>
          <p:nvPr/>
        </p:nvSpPr>
        <p:spPr bwMode="auto">
          <a:xfrm>
            <a:off x="3581400" y="2286000"/>
            <a:ext cx="762000" cy="762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8" name="Rectangle 7"/>
          <p:cNvSpPr/>
          <p:nvPr/>
        </p:nvSpPr>
        <p:spPr bwMode="auto">
          <a:xfrm>
            <a:off x="4343400" y="2286000"/>
            <a:ext cx="762000" cy="762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9" name="Rectangle 8"/>
          <p:cNvSpPr/>
          <p:nvPr/>
        </p:nvSpPr>
        <p:spPr bwMode="auto">
          <a:xfrm>
            <a:off x="2819400" y="1524000"/>
            <a:ext cx="762000" cy="762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10" name="Rectangle 9"/>
          <p:cNvSpPr/>
          <p:nvPr/>
        </p:nvSpPr>
        <p:spPr bwMode="auto">
          <a:xfrm>
            <a:off x="2819400" y="3048000"/>
            <a:ext cx="762000" cy="762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11" name="TextBox 10"/>
          <p:cNvSpPr txBox="1"/>
          <p:nvPr/>
        </p:nvSpPr>
        <p:spPr>
          <a:xfrm>
            <a:off x="7712283" y="1238072"/>
            <a:ext cx="1279317" cy="1200328"/>
          </a:xfrm>
          <a:prstGeom prst="rect">
            <a:avLst/>
          </a:prstGeom>
          <a:noFill/>
        </p:spPr>
        <p:txBody>
          <a:bodyPr wrap="none" rtlCol="0">
            <a:spAutoFit/>
          </a:bodyPr>
          <a:lstStyle/>
          <a:p>
            <a:r>
              <a:rPr lang="en-US" dirty="0" smtClean="0"/>
              <a:t>Low</a:t>
            </a:r>
          </a:p>
          <a:p>
            <a:r>
              <a:rPr lang="en-US" dirty="0" smtClean="0"/>
              <a:t>Medium</a:t>
            </a:r>
          </a:p>
          <a:p>
            <a:r>
              <a:rPr lang="en-US" dirty="0" smtClean="0"/>
              <a:t>High</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Inquiry Cube</a:t>
            </a:r>
          </a:p>
        </p:txBody>
      </p:sp>
      <p:sp>
        <p:nvSpPr>
          <p:cNvPr id="598019" name="Rectangle 3"/>
          <p:cNvSpPr>
            <a:spLocks noGrp="1" noChangeArrowheads="1"/>
          </p:cNvSpPr>
          <p:nvPr>
            <p:ph type="body" idx="1"/>
          </p:nvPr>
        </p:nvSpPr>
        <p:spPr>
          <a:xfrm>
            <a:off x="0" y="1752600"/>
            <a:ext cx="9144000" cy="4343400"/>
          </a:xfrm>
        </p:spPr>
        <p:txBody>
          <a:bodyPr/>
          <a:lstStyle/>
          <a:p>
            <a:pPr eaLnBrk="1" hangingPunct="1">
              <a:lnSpc>
                <a:spcPct val="120000"/>
              </a:lnSpc>
            </a:pPr>
            <a:r>
              <a:rPr lang="en-US" dirty="0" smtClean="0">
                <a:ea typeface="ＭＳ Ｐゴシック" pitchFamily="26" charset="-128"/>
                <a:cs typeface="ＭＳ Ｐゴシック" pitchFamily="26" charset="-128"/>
              </a:rPr>
              <a:t>Research groups publicly share your explanations.</a:t>
            </a:r>
          </a:p>
          <a:p>
            <a:pPr eaLnBrk="1" hangingPunct="1">
              <a:lnSpc>
                <a:spcPct val="120000"/>
              </a:lnSpc>
            </a:pPr>
            <a:r>
              <a:rPr lang="en-US" dirty="0" smtClean="0">
                <a:ea typeface="ＭＳ Ｐゴシック" pitchFamily="26" charset="-128"/>
                <a:cs typeface="ＭＳ Ｐゴシック" pitchFamily="26" charset="-128"/>
              </a:rPr>
              <a:t>9. What is the benefit to hearing other research groups’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8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80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Inquiry Cube</a:t>
            </a:r>
          </a:p>
        </p:txBody>
      </p:sp>
      <p:sp>
        <p:nvSpPr>
          <p:cNvPr id="593923" name="Rectangle 3"/>
          <p:cNvSpPr>
            <a:spLocks noGrp="1" noChangeArrowheads="1"/>
          </p:cNvSpPr>
          <p:nvPr>
            <p:ph type="body" idx="1"/>
          </p:nvPr>
        </p:nvSpPr>
        <p:spPr>
          <a:xfrm>
            <a:off x="0" y="1752600"/>
            <a:ext cx="9144000" cy="4343400"/>
          </a:xfrm>
        </p:spPr>
        <p:txBody>
          <a:bodyPr/>
          <a:lstStyle/>
          <a:p>
            <a:pPr eaLnBrk="1" hangingPunct="1">
              <a:lnSpc>
                <a:spcPct val="90000"/>
              </a:lnSpc>
            </a:pPr>
            <a:r>
              <a:rPr lang="en-US" dirty="0"/>
              <a:t>Scientist use patterns in data to make predictions and then design an experiment to assess the accuracy of their prediction.  This process can also produce additional data</a:t>
            </a:r>
            <a:r>
              <a:rPr lang="en-US" dirty="0" smtClean="0"/>
              <a:t>.</a:t>
            </a:r>
          </a:p>
          <a:p>
            <a:pPr eaLnBrk="1" hangingPunct="1">
              <a:lnSpc>
                <a:spcPct val="90000"/>
              </a:lnSpc>
            </a:pPr>
            <a:endParaRPr lang="en-US" dirty="0" smtClean="0"/>
          </a:p>
          <a:p>
            <a:pPr eaLnBrk="1" hangingPunct="1">
              <a:lnSpc>
                <a:spcPct val="90000"/>
              </a:lnSpc>
            </a:pPr>
            <a:r>
              <a:rPr lang="en-US" dirty="0" smtClean="0"/>
              <a:t>10. Use </a:t>
            </a:r>
            <a:r>
              <a:rPr lang="en-US" dirty="0"/>
              <a:t>your observations (data) to make a prediction of the number in the upper-right corner of the bottom.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Inquiry Cube</a:t>
            </a:r>
          </a:p>
        </p:txBody>
      </p:sp>
      <p:sp>
        <p:nvSpPr>
          <p:cNvPr id="598019" name="Rectangle 3"/>
          <p:cNvSpPr>
            <a:spLocks noGrp="1" noChangeArrowheads="1"/>
          </p:cNvSpPr>
          <p:nvPr>
            <p:ph type="body" idx="1"/>
          </p:nvPr>
        </p:nvSpPr>
        <p:spPr>
          <a:xfrm>
            <a:off x="0" y="1752600"/>
            <a:ext cx="9144000" cy="4343400"/>
          </a:xfrm>
        </p:spPr>
        <p:txBody>
          <a:bodyPr/>
          <a:lstStyle/>
          <a:p>
            <a:pPr eaLnBrk="1" hangingPunct="1">
              <a:lnSpc>
                <a:spcPct val="120000"/>
              </a:lnSpc>
            </a:pPr>
            <a:r>
              <a:rPr lang="en-US" dirty="0" smtClean="0">
                <a:ea typeface="ＭＳ Ｐゴシック" pitchFamily="26" charset="-128"/>
                <a:cs typeface="ＭＳ Ｐゴシック" pitchFamily="26" charset="-128"/>
              </a:rPr>
              <a:t>11. Final Hypothesis			</a:t>
            </a:r>
            <a:r>
              <a:rPr lang="en-US" dirty="0" smtClean="0"/>
              <a:t>confidence:</a:t>
            </a:r>
            <a:endParaRPr lang="en-US" dirty="0">
              <a:ea typeface="ＭＳ Ｐゴシック" pitchFamily="26" charset="-128"/>
              <a:cs typeface="ＭＳ Ｐゴシック" pitchFamily="26" charset="-128"/>
            </a:endParaRPr>
          </a:p>
        </p:txBody>
      </p:sp>
      <p:sp>
        <p:nvSpPr>
          <p:cNvPr id="4" name="Rectangle 3"/>
          <p:cNvSpPr/>
          <p:nvPr/>
        </p:nvSpPr>
        <p:spPr bwMode="auto">
          <a:xfrm>
            <a:off x="4419600" y="1524000"/>
            <a:ext cx="1600200" cy="1524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p:txBody>
      </p:sp>
      <p:sp>
        <p:nvSpPr>
          <p:cNvPr id="5" name="TextBox 4"/>
          <p:cNvSpPr txBox="1"/>
          <p:nvPr/>
        </p:nvSpPr>
        <p:spPr>
          <a:xfrm>
            <a:off x="7162800" y="2514600"/>
            <a:ext cx="1279317" cy="1200328"/>
          </a:xfrm>
          <a:prstGeom prst="rect">
            <a:avLst/>
          </a:prstGeom>
          <a:noFill/>
        </p:spPr>
        <p:txBody>
          <a:bodyPr wrap="none" rtlCol="0">
            <a:spAutoFit/>
          </a:bodyPr>
          <a:lstStyle/>
          <a:p>
            <a:r>
              <a:rPr lang="en-US" dirty="0" smtClean="0"/>
              <a:t>Low</a:t>
            </a:r>
          </a:p>
          <a:p>
            <a:r>
              <a:rPr lang="en-US" dirty="0" smtClean="0"/>
              <a:t>Medium</a:t>
            </a:r>
          </a:p>
          <a:p>
            <a:r>
              <a:rPr lang="en-US" dirty="0" smtClean="0"/>
              <a:t>High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80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Inquiry Cube</a:t>
            </a:r>
          </a:p>
        </p:txBody>
      </p:sp>
      <p:sp>
        <p:nvSpPr>
          <p:cNvPr id="4" name="Content Placeholder 3"/>
          <p:cNvSpPr>
            <a:spLocks noGrp="1"/>
          </p:cNvSpPr>
          <p:nvPr>
            <p:ph idx="1"/>
          </p:nvPr>
        </p:nvSpPr>
        <p:spPr/>
        <p:txBody>
          <a:bodyPr/>
          <a:lstStyle/>
          <a:p>
            <a:pPr eaLnBrk="1" hangingPunct="1"/>
            <a:r>
              <a:rPr lang="en-US" dirty="0" smtClean="0">
                <a:ea typeface="ＭＳ Ｐゴシック" pitchFamily="26" charset="-128"/>
                <a:cs typeface="ＭＳ Ｐゴシック" pitchFamily="26" charset="-128"/>
              </a:rPr>
              <a:t>*12. Describe how your confidence changed from first hypothesis and final hypothesis and why?</a:t>
            </a:r>
          </a:p>
          <a:p>
            <a:pPr eaLnBrk="1" hangingPunct="1"/>
            <a:endParaRPr lang="en-US" dirty="0" smtClean="0">
              <a:ea typeface="ＭＳ Ｐゴシック" pitchFamily="26" charset="-128"/>
              <a:cs typeface="ＭＳ Ｐゴシック" pitchFamily="26" charset="-128"/>
            </a:endParaRPr>
          </a:p>
          <a:p>
            <a:pPr eaLnBrk="1" hangingPunct="1"/>
            <a:r>
              <a:rPr lang="en-US" dirty="0" smtClean="0">
                <a:ea typeface="ＭＳ Ｐゴシック" pitchFamily="26" charset="-128"/>
                <a:cs typeface="ＭＳ Ｐゴシック" pitchFamily="26" charset="-128"/>
              </a:rPr>
              <a:t>*13. How is this activity like real science?</a:t>
            </a:r>
          </a:p>
          <a:p>
            <a:pPr eaLnBrk="1" hangingPunct="1"/>
            <a:endParaRPr lang="en-US" dirty="0" smtClean="0">
              <a:ea typeface="ＭＳ Ｐゴシック" pitchFamily="26" charset="-128"/>
              <a:cs typeface="ＭＳ Ｐゴシック" pitchFamily="26" charset="-128"/>
            </a:endParaRPr>
          </a:p>
          <a:p>
            <a:pPr eaLnBrk="1" hangingPunct="1"/>
            <a:r>
              <a:rPr lang="en-US" dirty="0" smtClean="0">
                <a:ea typeface="ＭＳ Ｐゴシック" pitchFamily="26" charset="-128"/>
                <a:cs typeface="ＭＳ Ｐゴシック" pitchFamily="26" charset="-128"/>
              </a:rPr>
              <a:t>*14. What about science doesn’t this activity capture?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a:t>
            </a:r>
            <a:endParaRPr lang="en-US" dirty="0"/>
          </a:p>
        </p:txBody>
      </p:sp>
      <p:sp>
        <p:nvSpPr>
          <p:cNvPr id="3" name="Content Placeholder 2"/>
          <p:cNvSpPr>
            <a:spLocks noGrp="1"/>
          </p:cNvSpPr>
          <p:nvPr>
            <p:ph idx="1"/>
          </p:nvPr>
        </p:nvSpPr>
        <p:spPr>
          <a:xfrm>
            <a:off x="-76200" y="1524000"/>
            <a:ext cx="9144000" cy="4114800"/>
          </a:xfrm>
        </p:spPr>
        <p:txBody>
          <a:bodyPr/>
          <a:lstStyle/>
          <a:p>
            <a:pPr algn="just"/>
            <a:r>
              <a:rPr lang="en-US" sz="2035" dirty="0" smtClean="0"/>
              <a:t>  Science is finding patterns in nature and then using those patterns to accurately predict the future.  For instance, one pattern in nature that nearly everyone has discovered is that objects on earth, when unsupported, fall.  We have named this pattern gravity.  And we can predict that tomorrow if you were to hold up a marker then let it go, that marker would fall to the floor.  Now scientists and engineers have discovered many patterns and have gone as far as creating a device, from materials found in the earth’s crust, that if tomorrow you touch in a certain way and then talk towards it a loved one can hear your voice miles away!  We, of course, call this amazing combination of stuff from the ground a cell phone.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01815" y="-990126"/>
            <a:ext cx="6864170" cy="8915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009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Science as a process!</a:t>
            </a:r>
            <a:endParaRPr lang="en-US" dirty="0"/>
          </a:p>
        </p:txBody>
      </p:sp>
      <p:sp>
        <p:nvSpPr>
          <p:cNvPr id="3" name="Content Placeholder 2"/>
          <p:cNvSpPr>
            <a:spLocks noGrp="1"/>
          </p:cNvSpPr>
          <p:nvPr>
            <p:ph idx="1"/>
          </p:nvPr>
        </p:nvSpPr>
        <p:spPr>
          <a:xfrm>
            <a:off x="609600" y="1295400"/>
            <a:ext cx="8001000" cy="4343400"/>
          </a:xfrm>
        </p:spPr>
        <p:txBody>
          <a:bodyPr/>
          <a:lstStyle/>
          <a:p>
            <a:pPr marL="457200" indent="-457200">
              <a:buFont typeface="Arial" panose="020B0604020202020204" pitchFamily="34" charset="0"/>
              <a:buChar char="•"/>
            </a:pPr>
            <a:r>
              <a:rPr lang="en-US" dirty="0" smtClean="0"/>
              <a:t>Take a look at </a:t>
            </a:r>
            <a:r>
              <a:rPr lang="en-US" dirty="0"/>
              <a:t>the </a:t>
            </a:r>
            <a:r>
              <a:rPr lang="en-US" dirty="0" smtClean="0"/>
              <a:t>pieces.</a:t>
            </a:r>
          </a:p>
          <a:p>
            <a:pPr marL="457200" indent="-457200">
              <a:buFont typeface="Arial" panose="020B0604020202020204" pitchFamily="34" charset="0"/>
              <a:buChar char="•"/>
            </a:pPr>
            <a:r>
              <a:rPr lang="en-US" dirty="0" smtClean="0"/>
              <a:t>Each </a:t>
            </a:r>
            <a:r>
              <a:rPr lang="en-US" dirty="0"/>
              <a:t>piece represents current scientific data</a:t>
            </a:r>
            <a:r>
              <a:rPr lang="en-US" dirty="0" smtClean="0"/>
              <a:t>.</a:t>
            </a:r>
            <a:endParaRPr lang="en-US" dirty="0"/>
          </a:p>
          <a:p>
            <a:pPr marL="457200" indent="-457200">
              <a:buFont typeface="Arial" panose="020B0604020202020204" pitchFamily="34" charset="0"/>
              <a:buChar char="•"/>
            </a:pPr>
            <a:r>
              <a:rPr lang="en-US" dirty="0" smtClean="0"/>
              <a:t>Create a square using all your pieces</a:t>
            </a:r>
          </a:p>
          <a:p>
            <a:pPr marL="457200" indent="-457200">
              <a:buFont typeface="Arial" panose="020B0604020202020204" pitchFamily="34" charset="0"/>
              <a:buChar char="•"/>
            </a:pPr>
            <a:r>
              <a:rPr lang="en-US" dirty="0" smtClean="0"/>
              <a:t>Go!</a:t>
            </a:r>
            <a:endParaRPr lang="en-US" dirty="0"/>
          </a:p>
        </p:txBody>
      </p:sp>
    </p:spTree>
    <p:extLst>
      <p:ext uri="{BB962C8B-B14F-4D97-AF65-F5344CB8AC3E}">
        <p14:creationId xmlns:p14="http://schemas.microsoft.com/office/powerpoint/2010/main" val="1926063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914400" y="1295400"/>
            <a:ext cx="7772400" cy="4343400"/>
          </a:xfrm>
        </p:spPr>
        <p:txBody>
          <a:bodyPr/>
          <a:lstStyle/>
          <a:p>
            <a:pPr marL="457200" indent="-457200">
              <a:buFont typeface="Arial" panose="020B0604020202020204" pitchFamily="34" charset="0"/>
              <a:buChar char="•"/>
            </a:pPr>
            <a:r>
              <a:rPr lang="en-US" dirty="0" smtClean="0"/>
              <a:t>Describe the scientific method as a “way to think”</a:t>
            </a:r>
          </a:p>
          <a:p>
            <a:pPr marL="457200" indent="-457200">
              <a:buFont typeface="Arial" panose="020B0604020202020204" pitchFamily="34" charset="0"/>
              <a:buChar char="•"/>
            </a:pPr>
            <a:r>
              <a:rPr lang="en-US" dirty="0" smtClean="0"/>
              <a:t>Participate in an activity to “think” as a scientists and solve several puzzles</a:t>
            </a:r>
          </a:p>
          <a:p>
            <a:pPr marL="457200" indent="-457200">
              <a:buFont typeface="Arial" panose="020B0604020202020204" pitchFamily="34" charset="0"/>
              <a:buChar char="•"/>
            </a:pPr>
            <a:r>
              <a:rPr lang="en-US" dirty="0" smtClean="0"/>
              <a:t>Write problem solving steps utilized during the activities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188029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data</a:t>
            </a:r>
            <a:endParaRPr lang="en-US" dirty="0"/>
          </a:p>
        </p:txBody>
      </p:sp>
      <p:sp>
        <p:nvSpPr>
          <p:cNvPr id="3" name="Content Placeholder 2"/>
          <p:cNvSpPr>
            <a:spLocks noGrp="1"/>
          </p:cNvSpPr>
          <p:nvPr>
            <p:ph idx="1"/>
          </p:nvPr>
        </p:nvSpPr>
        <p:spPr>
          <a:xfrm>
            <a:off x="381000" y="1295400"/>
            <a:ext cx="8382000" cy="4876800"/>
          </a:xfrm>
        </p:spPr>
        <p:txBody>
          <a:bodyPr/>
          <a:lstStyle/>
          <a:p>
            <a:pPr marL="0" indent="0" algn="ctr"/>
            <a:r>
              <a:rPr lang="en-US" sz="6600" dirty="0" smtClean="0">
                <a:sym typeface="Wingdings"/>
              </a:rPr>
              <a:t></a:t>
            </a:r>
            <a:endParaRPr lang="en-US" sz="6600" dirty="0" smtClean="0"/>
          </a:p>
          <a:p>
            <a:pPr marL="457200" indent="-457200">
              <a:buFont typeface="Arial" panose="020B0604020202020204" pitchFamily="34" charset="0"/>
              <a:buChar char="•"/>
            </a:pPr>
            <a:r>
              <a:rPr lang="en-US" dirty="0" smtClean="0"/>
              <a:t>The Small </a:t>
            </a:r>
            <a:r>
              <a:rPr lang="en-US" dirty="0"/>
              <a:t>square </a:t>
            </a:r>
            <a:r>
              <a:rPr lang="en-US" dirty="0" smtClean="0"/>
              <a:t>marked with an “X”</a:t>
            </a:r>
          </a:p>
          <a:p>
            <a:pPr marL="0" indent="0"/>
            <a:r>
              <a:rPr lang="en-US" dirty="0" smtClean="0"/>
              <a:t>represents a </a:t>
            </a:r>
            <a:r>
              <a:rPr lang="en-US" dirty="0"/>
              <a:t>new scientific </a:t>
            </a:r>
            <a:r>
              <a:rPr lang="en-US" dirty="0" smtClean="0"/>
              <a:t>discovery.</a:t>
            </a:r>
          </a:p>
          <a:p>
            <a:pPr marL="457200" indent="-457200">
              <a:buFont typeface="Arial" panose="020B0604020202020204" pitchFamily="34" charset="0"/>
              <a:buChar char="•"/>
            </a:pPr>
            <a:r>
              <a:rPr lang="en-US" dirty="0" smtClean="0"/>
              <a:t>You must incorporate </a:t>
            </a:r>
            <a:r>
              <a:rPr lang="en-US" dirty="0"/>
              <a:t>this new information to </a:t>
            </a:r>
            <a:r>
              <a:rPr lang="en-US" dirty="0" smtClean="0"/>
              <a:t>the </a:t>
            </a:r>
            <a:r>
              <a:rPr lang="en-US" dirty="0"/>
              <a:t>puzzle.</a:t>
            </a:r>
          </a:p>
          <a:p>
            <a:pPr marL="0" indent="0"/>
            <a:r>
              <a:rPr lang="en-US" dirty="0"/>
              <a:t> </a:t>
            </a:r>
            <a:r>
              <a:rPr lang="en-US" dirty="0" smtClean="0"/>
              <a:t>If you gets </a:t>
            </a:r>
            <a:r>
              <a:rPr lang="en-US" dirty="0"/>
              <a:t>the correct </a:t>
            </a:r>
            <a:r>
              <a:rPr lang="en-US" dirty="0" smtClean="0"/>
              <a:t>arrangement, cover </a:t>
            </a:r>
            <a:r>
              <a:rPr lang="en-US" dirty="0"/>
              <a:t>up the </a:t>
            </a:r>
            <a:r>
              <a:rPr lang="en-US" dirty="0" smtClean="0"/>
              <a:t>answer until we discuss as a class.</a:t>
            </a:r>
            <a:r>
              <a:rPr lang="en-US" dirty="0"/>
              <a:t> </a:t>
            </a:r>
          </a:p>
          <a:p>
            <a:endParaRPr lang="en-US" dirty="0"/>
          </a:p>
        </p:txBody>
      </p:sp>
    </p:spTree>
    <p:extLst>
      <p:ext uri="{BB962C8B-B14F-4D97-AF65-F5344CB8AC3E}">
        <p14:creationId xmlns:p14="http://schemas.microsoft.com/office/powerpoint/2010/main" val="3425564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Follow-Up </a:t>
            </a:r>
            <a:r>
              <a:rPr lang="en-US" dirty="0" smtClean="0"/>
              <a:t>Question</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Brainstorm </a:t>
            </a:r>
            <a:r>
              <a:rPr lang="en-US" dirty="0"/>
              <a:t>and share how this activity is similar to “doing” science. </a:t>
            </a:r>
            <a:endParaRPr lang="en-US" dirty="0" smtClean="0"/>
          </a:p>
          <a:p>
            <a:pPr marL="457200" indent="-457200">
              <a:buFont typeface="Arial" panose="020B0604020202020204" pitchFamily="34" charset="0"/>
              <a:buChar char="•"/>
            </a:pPr>
            <a:r>
              <a:rPr lang="en-US" dirty="0" smtClean="0"/>
              <a:t>Write the steps you followed in order to solve the problem </a:t>
            </a:r>
          </a:p>
        </p:txBody>
      </p:sp>
    </p:spTree>
    <p:extLst>
      <p:ext uri="{BB962C8B-B14F-4D97-AF65-F5344CB8AC3E}">
        <p14:creationId xmlns:p14="http://schemas.microsoft.com/office/powerpoint/2010/main" val="1344317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do that!?</a:t>
            </a:r>
            <a:endParaRPr lang="en-US" dirty="0"/>
          </a:p>
        </p:txBody>
      </p:sp>
      <p:sp>
        <p:nvSpPr>
          <p:cNvPr id="3" name="Content Placeholder 2"/>
          <p:cNvSpPr>
            <a:spLocks noGrp="1"/>
          </p:cNvSpPr>
          <p:nvPr>
            <p:ph idx="1"/>
          </p:nvPr>
        </p:nvSpPr>
        <p:spPr/>
        <p:txBody>
          <a:bodyPr/>
          <a:lstStyle/>
          <a:p>
            <a:r>
              <a:rPr lang="en-US" dirty="0">
                <a:hlinkClick r:id="rId2"/>
              </a:rPr>
              <a:t>http://www.flashlightcreative.net/swf/mindreader</a:t>
            </a:r>
            <a:r>
              <a:rPr lang="en-US" dirty="0" smtClean="0">
                <a:hlinkClick r:id="rId2"/>
              </a:rPr>
              <a:t>/</a:t>
            </a:r>
            <a:endParaRPr lang="en-US" dirty="0" smtClean="0"/>
          </a:p>
          <a:p>
            <a:endParaRPr lang="en-US" dirty="0" smtClean="0"/>
          </a:p>
          <a:p>
            <a:r>
              <a:rPr lang="en-US" dirty="0">
                <a:hlinkClick r:id="rId3"/>
              </a:rPr>
              <a:t>http://</a:t>
            </a:r>
            <a:r>
              <a:rPr lang="en-US" dirty="0" smtClean="0">
                <a:hlinkClick r:id="rId3"/>
              </a:rPr>
              <a:t>www.queendom.com/tests/quiz/index.htm?idRegTest=764</a:t>
            </a:r>
            <a:endParaRPr lang="en-US" dirty="0" smtClean="0"/>
          </a:p>
          <a:p>
            <a:endParaRPr lang="en-US" dirty="0"/>
          </a:p>
        </p:txBody>
      </p:sp>
    </p:spTree>
    <p:extLst>
      <p:ext uri="{BB962C8B-B14F-4D97-AF65-F5344CB8AC3E}">
        <p14:creationId xmlns:p14="http://schemas.microsoft.com/office/powerpoint/2010/main" val="3991058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Sunflower Monster!</a:t>
            </a:r>
            <a:endParaRPr lang="en-US" dirty="0"/>
          </a:p>
        </p:txBody>
      </p:sp>
      <p:sp>
        <p:nvSpPr>
          <p:cNvPr id="3" name="Content Placeholder 2"/>
          <p:cNvSpPr>
            <a:spLocks noGrp="1"/>
          </p:cNvSpPr>
          <p:nvPr>
            <p:ph idx="1"/>
          </p:nvPr>
        </p:nvSpPr>
        <p:spPr/>
        <p:txBody>
          <a:bodyPr/>
          <a:lstStyle/>
          <a:p>
            <a:r>
              <a:rPr lang="en-US" sz="3600" dirty="0" smtClean="0"/>
              <a:t>1. Explain to a child how the seed became the huge plant! (1 paragraph)</a:t>
            </a:r>
          </a:p>
          <a:p>
            <a:r>
              <a:rPr lang="en-US" dirty="0" smtClean="0"/>
              <a:t>		</a:t>
            </a:r>
            <a:r>
              <a:rPr lang="en-US" sz="2800" dirty="0" smtClean="0"/>
              <a:t>Use evidence to back up your claims! Take a close look at the plant in front!</a:t>
            </a:r>
          </a:p>
          <a:p>
            <a:r>
              <a:rPr lang="en-US" sz="3600" dirty="0" smtClean="0"/>
              <a:t>2. Think of an alternative theory that can explain how the plant came to be (non-science) (</a:t>
            </a:r>
            <a:r>
              <a:rPr lang="en-US" sz="3600" smtClean="0"/>
              <a:t>1 paragraph)</a:t>
            </a:r>
            <a:endParaRPr lang="en-US" sz="3600" dirty="0" smtClean="0"/>
          </a:p>
          <a:p>
            <a:r>
              <a:rPr lang="en-US" dirty="0" smtClean="0"/>
              <a:t>		</a:t>
            </a:r>
            <a:r>
              <a:rPr lang="en-US" sz="2800" dirty="0" smtClean="0"/>
              <a:t>Think of how older civilizations would explain it (i.e. the gods came and…)</a:t>
            </a:r>
            <a:endParaRPr lang="en-US" sz="2800" dirty="0"/>
          </a:p>
        </p:txBody>
      </p:sp>
    </p:spTree>
    <p:extLst>
      <p:ext uri="{BB962C8B-B14F-4D97-AF65-F5344CB8AC3E}">
        <p14:creationId xmlns:p14="http://schemas.microsoft.com/office/powerpoint/2010/main" val="363106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Inquiry Cube</a:t>
            </a:r>
          </a:p>
        </p:txBody>
      </p:sp>
      <p:sp>
        <p:nvSpPr>
          <p:cNvPr id="575491" name="Rectangle 3"/>
          <p:cNvSpPr>
            <a:spLocks noGrp="1" noChangeArrowheads="1"/>
          </p:cNvSpPr>
          <p:nvPr>
            <p:ph type="body" idx="1"/>
          </p:nvPr>
        </p:nvSpPr>
        <p:spPr>
          <a:xfrm>
            <a:off x="0" y="1752600"/>
            <a:ext cx="9144000" cy="4343400"/>
          </a:xfrm>
        </p:spPr>
        <p:txBody>
          <a:bodyPr/>
          <a:lstStyle/>
          <a:p>
            <a:pPr marL="514350" indent="-514350" eaLnBrk="1" hangingPunct="1">
              <a:lnSpc>
                <a:spcPct val="120000"/>
              </a:lnSpc>
              <a:buFont typeface="+mj-lt"/>
              <a:buAutoNum type="arabicPeriod"/>
            </a:pPr>
            <a:r>
              <a:rPr lang="en-US" dirty="0"/>
              <a:t>What qualities do scientists have?  What are scientists like?</a:t>
            </a:r>
          </a:p>
          <a:p>
            <a:pPr marL="514350" indent="-514350" eaLnBrk="1" hangingPunct="1">
              <a:lnSpc>
                <a:spcPct val="120000"/>
              </a:lnSpc>
              <a:buFont typeface="+mj-lt"/>
              <a:buAutoNum type="arabicPeriod"/>
            </a:pPr>
            <a:r>
              <a:rPr lang="en-US" dirty="0"/>
              <a:t>Draw what a scientist looks like.</a:t>
            </a:r>
          </a:p>
          <a:p>
            <a:pPr marL="514350" indent="-514350" eaLnBrk="1" hangingPunct="1">
              <a:lnSpc>
                <a:spcPct val="120000"/>
              </a:lnSpc>
              <a:buFont typeface="+mj-lt"/>
              <a:buAutoNum type="arabicPeriod"/>
            </a:pPr>
            <a:r>
              <a:rPr lang="en-US" dirty="0"/>
              <a:t>How do Scientist do their work?  How would they describe a scientific investigation?</a:t>
            </a:r>
          </a:p>
          <a:p>
            <a:pPr eaLnBrk="1" hangingPunct="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5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5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5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Inquiry Cube</a:t>
            </a:r>
          </a:p>
        </p:txBody>
      </p:sp>
      <p:sp>
        <p:nvSpPr>
          <p:cNvPr id="22531" name="Rectangle 3"/>
          <p:cNvSpPr>
            <a:spLocks noGrp="1" noChangeArrowheads="1"/>
          </p:cNvSpPr>
          <p:nvPr>
            <p:ph type="body" idx="1"/>
          </p:nvPr>
        </p:nvSpPr>
        <p:spPr>
          <a:xfrm>
            <a:off x="0" y="1752600"/>
            <a:ext cx="8686800" cy="4343400"/>
          </a:xfrm>
        </p:spPr>
        <p:txBody>
          <a:bodyPr/>
          <a:lstStyle/>
          <a:p>
            <a:pPr marL="514350" indent="-514350" eaLnBrk="1" hangingPunct="1">
              <a:lnSpc>
                <a:spcPct val="120000"/>
              </a:lnSpc>
              <a:buFont typeface="+mj-lt"/>
              <a:buAutoNum type="arabicPeriod" startAt="4"/>
            </a:pPr>
            <a:r>
              <a:rPr lang="en-US" dirty="0" smtClean="0"/>
              <a:t>Now that I have given you this cube - What </a:t>
            </a:r>
            <a:r>
              <a:rPr lang="en-US" dirty="0"/>
              <a:t>are questions we can investigate about this cube?</a:t>
            </a:r>
          </a:p>
          <a:p>
            <a:pPr eaLnBrk="1" hangingPunct="1"/>
            <a:endParaRPr lang="en-US" dirty="0"/>
          </a:p>
        </p:txBody>
      </p:sp>
      <p:sp>
        <p:nvSpPr>
          <p:cNvPr id="577540" name="Rectangle 4"/>
          <p:cNvSpPr>
            <a:spLocks noChangeArrowheads="1"/>
          </p:cNvSpPr>
          <p:nvPr/>
        </p:nvSpPr>
        <p:spPr bwMode="auto">
          <a:xfrm>
            <a:off x="452438" y="3443288"/>
            <a:ext cx="8386762" cy="1555750"/>
          </a:xfrm>
          <a:prstGeom prst="rect">
            <a:avLst/>
          </a:prstGeom>
          <a:noFill/>
          <a:ln w="9525">
            <a:noFill/>
            <a:miter lim="800000"/>
            <a:headEnd/>
            <a:tailEnd/>
          </a:ln>
        </p:spPr>
        <p:txBody>
          <a:bodyPr>
            <a:prstTxWarp prst="textNoShape">
              <a:avLst/>
            </a:prstTxWarp>
            <a:spAutoFit/>
          </a:bodyPr>
          <a:lstStyle/>
          <a:p>
            <a:pPr algn="ctr"/>
            <a:r>
              <a:rPr lang="en-US" sz="4800">
                <a:solidFill>
                  <a:srgbClr val="FF0000"/>
                </a:solidFill>
              </a:rPr>
              <a:t>Do not touch, turn, lift, or move the cube in any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75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40" grpId="0" build="p" autoUpdateAnimBg="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77077</TotalTime>
  <Words>813</Words>
  <Application>Microsoft Office PowerPoint</Application>
  <PresentationFormat>On-screen Show (4:3)</PresentationFormat>
  <Paragraphs>93</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PowerPoint Presentation</vt:lpstr>
      <vt:lpstr>DO NOW: Science as a process!</vt:lpstr>
      <vt:lpstr>Objectives</vt:lpstr>
      <vt:lpstr>Scientific data</vt:lpstr>
      <vt:lpstr>Follow-Up Question</vt:lpstr>
      <vt:lpstr>How does it do that!?</vt:lpstr>
      <vt:lpstr>Sunflower Monster!</vt:lpstr>
      <vt:lpstr>Inquiry Cube</vt:lpstr>
      <vt:lpstr>Inquiry Cube</vt:lpstr>
      <vt:lpstr>Inquiry Cube</vt:lpstr>
      <vt:lpstr>Image</vt:lpstr>
      <vt:lpstr>Science is…</vt:lpstr>
      <vt:lpstr>Inquiry Cube</vt:lpstr>
      <vt:lpstr>Inquiry Cube</vt:lpstr>
      <vt:lpstr>Inquiry Cube</vt:lpstr>
      <vt:lpstr>Inquiry Cube</vt:lpstr>
      <vt:lpstr>Inquiry Cube</vt:lpstr>
      <vt:lpstr>Paragraph </vt:lpstr>
      <vt:lpstr>PowerPoint Presentation</vt:lpstr>
    </vt:vector>
  </TitlesOfParts>
  <Company>Bradford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September 4th Physics - Mr. Hill</dc:title>
  <dc:creator>Bradford Hill</dc:creator>
  <cp:lastModifiedBy>David</cp:lastModifiedBy>
  <cp:revision>94</cp:revision>
  <dcterms:created xsi:type="dcterms:W3CDTF">2011-07-30T21:06:14Z</dcterms:created>
  <dcterms:modified xsi:type="dcterms:W3CDTF">2015-09-03T22:01:13Z</dcterms:modified>
</cp:coreProperties>
</file>