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6"/>
  </p:notesMasterIdLst>
  <p:sldIdLst>
    <p:sldId id="257" r:id="rId2"/>
    <p:sldId id="266" r:id="rId3"/>
    <p:sldId id="293" r:id="rId4"/>
    <p:sldId id="294" r:id="rId5"/>
    <p:sldId id="281" r:id="rId6"/>
    <p:sldId id="264" r:id="rId7"/>
    <p:sldId id="284" r:id="rId8"/>
    <p:sldId id="285" r:id="rId9"/>
    <p:sldId id="263" r:id="rId10"/>
    <p:sldId id="286" r:id="rId11"/>
    <p:sldId id="295" r:id="rId12"/>
    <p:sldId id="283" r:id="rId13"/>
    <p:sldId id="296" r:id="rId14"/>
    <p:sldId id="297" r:id="rId15"/>
    <p:sldId id="288" r:id="rId16"/>
    <p:sldId id="289" r:id="rId17"/>
    <p:sldId id="290" r:id="rId18"/>
    <p:sldId id="292" r:id="rId19"/>
    <p:sldId id="299" r:id="rId20"/>
    <p:sldId id="291" r:id="rId21"/>
    <p:sldId id="287" r:id="rId22"/>
    <p:sldId id="300" r:id="rId23"/>
    <p:sldId id="301" r:id="rId24"/>
    <p:sldId id="302"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323" autoAdjust="0"/>
  </p:normalViewPr>
  <p:slideViewPr>
    <p:cSldViewPr snapToGrid="0">
      <p:cViewPr>
        <p:scale>
          <a:sx n="80" d="100"/>
          <a:sy n="80" d="100"/>
        </p:scale>
        <p:origin x="-222" y="21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79F084-E3C6-499E-9AE5-19E35D257FD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denverda.org/DNA_Documents/Use%20of%20Forensic%20DNA%20in%20Prosecutors'%20Offices.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ornl.gov/sci/techresources/Human_Genome/elsi/forensics.s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03F01F-6454-4FF8-BC33-864012E712B2}" type="slidenum">
              <a:rPr lang="en-US"/>
              <a:pPr/>
              <a:t>1</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pPr marL="228600" indent="-228600">
              <a:lnSpc>
                <a:spcPct val="90000"/>
              </a:lnSpc>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03F01F-6454-4FF8-BC33-864012E712B2}" type="slidenum">
              <a:rPr lang="en-US"/>
              <a:pPr/>
              <a:t>5</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pPr marL="228600" indent="-228600">
              <a:lnSpc>
                <a:spcPct val="90000"/>
              </a:lnSpc>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03F01F-6454-4FF8-BC33-864012E712B2}" type="slidenum">
              <a:rPr lang="en-US"/>
              <a:pPr/>
              <a:t>6</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pPr marL="228600" indent="-228600">
              <a:lnSpc>
                <a:spcPct val="90000"/>
              </a:lnSpc>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03F01F-6454-4FF8-BC33-864012E712B2}" type="slidenum">
              <a:rPr lang="en-US"/>
              <a:pPr/>
              <a:t>9</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pPr marL="228600" indent="-228600">
              <a:lnSpc>
                <a:spcPct val="90000"/>
              </a:lnSpc>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a:t>
            </a:r>
            <a:r>
              <a:rPr lang="en-US" baseline="0" dirty="0" smtClean="0"/>
              <a:t> first think of the concept of “evidence” in pairs and then we have a </a:t>
            </a:r>
            <a:r>
              <a:rPr lang="en-US" baseline="0" dirty="0" err="1" smtClean="0"/>
              <a:t>brainstrom</a:t>
            </a:r>
            <a:r>
              <a:rPr lang="en-US" baseline="0" dirty="0" smtClean="0"/>
              <a:t> session on the board, listing everything down – a natural group happens with two kinds of evidence: physical and circumstantial.</a:t>
            </a:r>
            <a:endParaRPr lang="en-US" dirty="0"/>
          </a:p>
        </p:txBody>
      </p:sp>
      <p:sp>
        <p:nvSpPr>
          <p:cNvPr id="4" name="Slide Number Placeholder 3"/>
          <p:cNvSpPr>
            <a:spLocks noGrp="1"/>
          </p:cNvSpPr>
          <p:nvPr>
            <p:ph type="sldNum" sz="quarter" idx="10"/>
          </p:nvPr>
        </p:nvSpPr>
        <p:spPr/>
        <p:txBody>
          <a:bodyPr/>
          <a:lstStyle/>
          <a:p>
            <a:fld id="{1D79F084-E3C6-499E-9AE5-19E35D257FD3}"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DNA evidence has rapidly become a significant and routine feature of modern criminal prosecutions. The </a:t>
            </a:r>
          </a:p>
          <a:p>
            <a:r>
              <a:rPr lang="en-US" dirty="0" smtClean="0"/>
              <a:t>first introduction of DNA evidence in a U.S. Court occurred in 1987. By 1994, 42 percent of local prosecutors reported that they had used DNA evidence in </a:t>
            </a:r>
          </a:p>
          <a:p>
            <a:r>
              <a:rPr lang="en-US" dirty="0" smtClean="0"/>
              <a:t>a felony case at least once. By 2001 that number had increased to 68 percent.</a:t>
            </a:r>
          </a:p>
          <a:p>
            <a:r>
              <a:rPr lang="en-US" dirty="0" smtClean="0">
                <a:hlinkClick r:id="rId3"/>
              </a:rPr>
              <a:t>http://www.denverda.org/DNA_Documents/Use%20of%20Forensic%20DNA%20in%20Prosecutors'%20Offices.pdf</a:t>
            </a:r>
            <a:endParaRPr lang="en-US" dirty="0"/>
          </a:p>
        </p:txBody>
      </p:sp>
      <p:sp>
        <p:nvSpPr>
          <p:cNvPr id="4" name="Slide Number Placeholder 3"/>
          <p:cNvSpPr>
            <a:spLocks noGrp="1"/>
          </p:cNvSpPr>
          <p:nvPr>
            <p:ph type="sldNum" sz="quarter" idx="10"/>
          </p:nvPr>
        </p:nvSpPr>
        <p:spPr/>
        <p:txBody>
          <a:bodyPr/>
          <a:lstStyle/>
          <a:p>
            <a:fld id="{1D79F084-E3C6-499E-9AE5-19E35D257FD3}"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http://www.ornl.gov/sci/techresources/Human_Genome/elsi/forensics.shtml</a:t>
            </a:r>
            <a:endParaRPr lang="en-US" dirty="0" smtClean="0"/>
          </a:p>
          <a:p>
            <a:r>
              <a:rPr lang="en-US" sz="1200" b="0" i="0" kern="1200" dirty="0" smtClean="0">
                <a:solidFill>
                  <a:schemeClr val="tx1"/>
                </a:solidFill>
                <a:latin typeface="Arial" charset="0"/>
                <a:ea typeface="+mn-ea"/>
                <a:cs typeface="+mn-cs"/>
              </a:rPr>
              <a:t>Identify potential suspects whose DNA may match evidence left at crime scenes</a:t>
            </a:r>
          </a:p>
          <a:p>
            <a:r>
              <a:rPr lang="en-US" sz="1200" b="0" i="0" kern="1200" dirty="0" smtClean="0">
                <a:solidFill>
                  <a:schemeClr val="tx1"/>
                </a:solidFill>
                <a:latin typeface="Arial" charset="0"/>
                <a:ea typeface="+mn-ea"/>
                <a:cs typeface="+mn-cs"/>
              </a:rPr>
              <a:t>Exonerate persons wrongly accused of crimes</a:t>
            </a:r>
          </a:p>
          <a:p>
            <a:r>
              <a:rPr lang="en-US" sz="1200" b="0" i="0" kern="1200" dirty="0" smtClean="0">
                <a:solidFill>
                  <a:schemeClr val="tx1"/>
                </a:solidFill>
                <a:latin typeface="Arial" charset="0"/>
                <a:ea typeface="+mn-ea"/>
                <a:cs typeface="+mn-cs"/>
              </a:rPr>
              <a:t>Identify crime and catastrophe victims</a:t>
            </a:r>
          </a:p>
          <a:p>
            <a:r>
              <a:rPr lang="en-US" sz="1200" b="0" i="0" kern="1200" dirty="0" smtClean="0">
                <a:solidFill>
                  <a:schemeClr val="tx1"/>
                </a:solidFill>
                <a:latin typeface="Arial" charset="0"/>
                <a:ea typeface="+mn-ea"/>
                <a:cs typeface="+mn-cs"/>
              </a:rPr>
              <a:t>Establish paternity and other family relationships</a:t>
            </a:r>
          </a:p>
          <a:p>
            <a:r>
              <a:rPr lang="en-US" sz="1200" b="0" i="0" kern="1200" dirty="0" smtClean="0">
                <a:solidFill>
                  <a:schemeClr val="tx1"/>
                </a:solidFill>
                <a:latin typeface="Arial" charset="0"/>
                <a:ea typeface="+mn-ea"/>
                <a:cs typeface="+mn-cs"/>
              </a:rPr>
              <a:t>Identify endangered and protected species as an aid to wildlife officials (could be used for prosecuting poachers)</a:t>
            </a:r>
          </a:p>
          <a:p>
            <a:r>
              <a:rPr lang="en-US" sz="1200" b="0" i="0" kern="1200" dirty="0" smtClean="0">
                <a:solidFill>
                  <a:schemeClr val="tx1"/>
                </a:solidFill>
                <a:latin typeface="Arial" charset="0"/>
                <a:ea typeface="+mn-ea"/>
                <a:cs typeface="+mn-cs"/>
              </a:rPr>
              <a:t>Detect bacteria and other organisms that may pollute air, water, soil, and food</a:t>
            </a:r>
          </a:p>
          <a:p>
            <a:r>
              <a:rPr lang="en-US" sz="1200" b="0" i="0" kern="1200" dirty="0" smtClean="0">
                <a:solidFill>
                  <a:schemeClr val="tx1"/>
                </a:solidFill>
                <a:latin typeface="Arial" charset="0"/>
                <a:ea typeface="+mn-ea"/>
                <a:cs typeface="+mn-cs"/>
              </a:rPr>
              <a:t>Match organ donors with recipients in transplant programs</a:t>
            </a:r>
          </a:p>
          <a:p>
            <a:r>
              <a:rPr lang="en-US" sz="1200" b="0" i="0" kern="1200" dirty="0" smtClean="0">
                <a:solidFill>
                  <a:schemeClr val="tx1"/>
                </a:solidFill>
                <a:latin typeface="Arial" charset="0"/>
                <a:ea typeface="+mn-ea"/>
                <a:cs typeface="+mn-cs"/>
              </a:rPr>
              <a:t>Determine pedigree for seed or livestock breeds</a:t>
            </a:r>
          </a:p>
          <a:p>
            <a:r>
              <a:rPr lang="en-US" sz="1200" b="0" i="0" kern="1200" dirty="0" smtClean="0">
                <a:solidFill>
                  <a:schemeClr val="tx1"/>
                </a:solidFill>
                <a:latin typeface="Arial" charset="0"/>
                <a:ea typeface="+mn-ea"/>
                <a:cs typeface="+mn-cs"/>
              </a:rPr>
              <a:t>Authenticate consumables such as caviar and wine</a:t>
            </a:r>
          </a:p>
          <a:p>
            <a:endParaRPr lang="en-US" dirty="0"/>
          </a:p>
        </p:txBody>
      </p:sp>
      <p:sp>
        <p:nvSpPr>
          <p:cNvPr id="4" name="Slide Number Placeholder 3"/>
          <p:cNvSpPr>
            <a:spLocks noGrp="1"/>
          </p:cNvSpPr>
          <p:nvPr>
            <p:ph type="sldNum" sz="quarter" idx="10"/>
          </p:nvPr>
        </p:nvSpPr>
        <p:spPr/>
        <p:txBody>
          <a:bodyPr/>
          <a:lstStyle/>
          <a:p>
            <a:fld id="{1D79F084-E3C6-499E-9AE5-19E35D257FD3}"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8CE5784-9699-40C0-B16D-55D24DF03E85}"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1CECC-BAAE-48C6-9EB6-10C239C742E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2FE171E-6549-4CC6-972F-ECC6A0167968}"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7500336" cy="758952"/>
          </a:xfrm>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E7A79FC7-7DB3-4737-BF87-AE38FF6E151C}" type="slidenum">
              <a:rPr lang="en-US" smtClean="0"/>
              <a:pPr/>
              <a:t>‹#›</a:t>
            </a:fld>
            <a:endParaRPr lang="en-US"/>
          </a:p>
        </p:txBody>
      </p:sp>
      <p:sp>
        <p:nvSpPr>
          <p:cNvPr id="8" name="Content Placeholder 7"/>
          <p:cNvSpPr>
            <a:spLocks noGrp="1"/>
          </p:cNvSpPr>
          <p:nvPr>
            <p:ph sz="quarter" idx="1"/>
          </p:nvPr>
        </p:nvSpPr>
        <p:spPr>
          <a:xfrm>
            <a:off x="301752" y="1527048"/>
            <a:ext cx="7524087"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Rectangle 6"/>
          <p:cNvSpPr/>
          <p:nvPr userDrawn="1"/>
        </p:nvSpPr>
        <p:spPr>
          <a:xfrm>
            <a:off x="7849589" y="0"/>
            <a:ext cx="1306286" cy="68580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33BEA30-4160-4255-A220-9309C23D7E9C}"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3FA97-98C1-40F6-B7C5-4E289EF50D8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543468D-BA56-4961-AEB6-948C29D5C3F8}"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13F2407C-B869-46D8-B217-32614715AB1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62B15F3-2304-4DB9-92D3-3DB0D79D35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E7C203B-1975-4FC1-9B51-B87A471BFBB3}"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609C5AB3-99B8-4305-A205-0DAE03174F28}"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5014EB8-14F0-458C-A8DD-2E525A14C283}"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news.nationalgeographic.com/news/2012/01/120105-fish-mimics-octopus-kopp-scien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581891" y="2819399"/>
            <a:ext cx="8027719" cy="2476995"/>
          </a:xfrm>
        </p:spPr>
        <p:txBody>
          <a:bodyPr>
            <a:normAutofit/>
          </a:bodyPr>
          <a:lstStyle/>
          <a:p>
            <a:pPr algn="r"/>
            <a:r>
              <a:rPr lang="en-US" sz="3200" dirty="0" smtClean="0">
                <a:solidFill>
                  <a:schemeClr val="bg1"/>
                </a:solidFill>
              </a:rPr>
              <a:t>Bio Technology</a:t>
            </a:r>
          </a:p>
          <a:p>
            <a:pPr algn="r"/>
            <a:r>
              <a:rPr lang="en-US" sz="3200" dirty="0" smtClean="0">
                <a:solidFill>
                  <a:schemeClr val="tx1"/>
                </a:solidFill>
              </a:rPr>
              <a:t>AP Bio</a:t>
            </a:r>
          </a:p>
          <a:p>
            <a:pPr algn="r"/>
            <a:r>
              <a:rPr lang="en-US" sz="3200" dirty="0" smtClean="0">
                <a:solidFill>
                  <a:schemeClr val="bg1"/>
                </a:solidFill>
              </a:rPr>
              <a:t>Central Falls High School</a:t>
            </a:r>
            <a:endParaRPr lang="en-US" sz="3200" dirty="0">
              <a:solidFill>
                <a:schemeClr val="bg1"/>
              </a:solidFill>
            </a:endParaRPr>
          </a:p>
        </p:txBody>
      </p:sp>
      <p:sp>
        <p:nvSpPr>
          <p:cNvPr id="5" name="Title 4"/>
          <p:cNvSpPr>
            <a:spLocks noGrp="1"/>
          </p:cNvSpPr>
          <p:nvPr>
            <p:ph type="ctrTitle"/>
          </p:nvPr>
        </p:nvSpPr>
        <p:spPr/>
        <p:txBody>
          <a:bodyPr/>
          <a:lstStyle/>
          <a:p>
            <a:r>
              <a:rPr lang="en-US" dirty="0" smtClean="0">
                <a:solidFill>
                  <a:schemeClr val="bg1"/>
                </a:solidFill>
              </a:rPr>
              <a:t>No Bones About it!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Suspects</a:t>
            </a:r>
            <a:endParaRPr lang="en-US" dirty="0"/>
          </a:p>
        </p:txBody>
      </p:sp>
      <p:sp>
        <p:nvSpPr>
          <p:cNvPr id="3" name="Content Placeholder 2"/>
          <p:cNvSpPr>
            <a:spLocks noGrp="1"/>
          </p:cNvSpPr>
          <p:nvPr>
            <p:ph sz="quarter" idx="1"/>
          </p:nvPr>
        </p:nvSpPr>
        <p:spPr>
          <a:xfrm>
            <a:off x="301751" y="1527048"/>
            <a:ext cx="8652243" cy="4572000"/>
          </a:xfrm>
        </p:spPr>
        <p:txBody>
          <a:bodyPr>
            <a:noAutofit/>
          </a:bodyPr>
          <a:lstStyle/>
          <a:p>
            <a:r>
              <a:rPr lang="en-US" sz="3000" b="1" dirty="0" err="1" smtClean="0"/>
              <a:t>Porterford</a:t>
            </a:r>
            <a:r>
              <a:rPr lang="en-US" sz="3000" dirty="0" smtClean="0"/>
              <a:t>: the butler</a:t>
            </a:r>
          </a:p>
          <a:p>
            <a:r>
              <a:rPr lang="en-US" sz="3000" b="1" dirty="0" smtClean="0"/>
              <a:t>Colonel </a:t>
            </a:r>
            <a:r>
              <a:rPr lang="en-US" sz="3000" b="1" dirty="0" err="1" smtClean="0"/>
              <a:t>Hornblower</a:t>
            </a:r>
            <a:r>
              <a:rPr lang="en-US" sz="3000" b="1" dirty="0" smtClean="0"/>
              <a:t>:</a:t>
            </a:r>
            <a:r>
              <a:rPr lang="en-US" sz="3000" dirty="0" smtClean="0"/>
              <a:t> Army officer,</a:t>
            </a:r>
          </a:p>
          <a:p>
            <a:pPr>
              <a:buNone/>
            </a:pPr>
            <a:r>
              <a:rPr lang="en-US" sz="3000" dirty="0" smtClean="0"/>
              <a:t>retired          </a:t>
            </a:r>
          </a:p>
          <a:p>
            <a:r>
              <a:rPr lang="en-US" sz="3000" b="1" dirty="0" smtClean="0"/>
              <a:t>Franz:</a:t>
            </a:r>
            <a:r>
              <a:rPr lang="en-US" sz="3000" dirty="0" smtClean="0"/>
              <a:t> the chef</a:t>
            </a:r>
          </a:p>
          <a:p>
            <a:r>
              <a:rPr lang="en-US" sz="3000" b="1" dirty="0" smtClean="0"/>
              <a:t>Vance:</a:t>
            </a:r>
            <a:r>
              <a:rPr lang="en-US" sz="3000" dirty="0" smtClean="0"/>
              <a:t> the chauffeur</a:t>
            </a:r>
          </a:p>
          <a:p>
            <a:r>
              <a:rPr lang="en-US" sz="3000" b="1" dirty="0" smtClean="0"/>
              <a:t>Martini:</a:t>
            </a:r>
            <a:r>
              <a:rPr lang="en-US" sz="3000" dirty="0" smtClean="0"/>
              <a:t> the carpenter </a:t>
            </a:r>
          </a:p>
          <a:p>
            <a:r>
              <a:rPr lang="en-US" sz="3000" b="1" dirty="0" err="1" smtClean="0"/>
              <a:t>Señorita</a:t>
            </a:r>
            <a:r>
              <a:rPr lang="en-US" sz="3000" b="1" dirty="0" smtClean="0"/>
              <a:t> </a:t>
            </a:r>
            <a:r>
              <a:rPr lang="en-US" sz="3000" b="1" dirty="0" err="1" smtClean="0"/>
              <a:t>Esmerelda</a:t>
            </a:r>
            <a:r>
              <a:rPr lang="en-US" sz="3000" b="1" dirty="0" smtClean="0"/>
              <a:t>:</a:t>
            </a:r>
            <a:r>
              <a:rPr lang="en-US" sz="3000" dirty="0" smtClean="0"/>
              <a:t> the maid</a:t>
            </a:r>
          </a:p>
          <a:p>
            <a:r>
              <a:rPr lang="en-US" sz="3000" b="1" dirty="0" smtClean="0"/>
              <a:t>Juan:</a:t>
            </a:r>
            <a:r>
              <a:rPr lang="en-US" sz="3000" dirty="0" smtClean="0"/>
              <a:t> the gardener</a:t>
            </a:r>
            <a:endParaRPr lang="en-US" sz="3000" dirty="0"/>
          </a:p>
        </p:txBody>
      </p:sp>
      <p:sp>
        <p:nvSpPr>
          <p:cNvPr id="4" name="TextBox 3"/>
          <p:cNvSpPr txBox="1"/>
          <p:nvPr/>
        </p:nvSpPr>
        <p:spPr>
          <a:xfrm>
            <a:off x="7778337" y="997528"/>
            <a:ext cx="1520041" cy="4062651"/>
          </a:xfrm>
          <a:prstGeom prst="rect">
            <a:avLst/>
          </a:prstGeom>
          <a:noFill/>
        </p:spPr>
        <p:txBody>
          <a:bodyPr wrap="square" rtlCol="0">
            <a:spAutoFit/>
          </a:bodyPr>
          <a:lstStyle/>
          <a:p>
            <a:r>
              <a:rPr lang="en-US" sz="2400" cap="small" dirty="0" smtClean="0">
                <a:solidFill>
                  <a:schemeClr val="bg1"/>
                </a:solidFill>
                <a:latin typeface="Andalus" pitchFamily="18" charset="-78"/>
              </a:rPr>
              <a:t>Do Now</a:t>
            </a:r>
          </a:p>
          <a:p>
            <a:r>
              <a:rPr lang="en-US" sz="2400" cap="small" dirty="0" smtClean="0">
                <a:solidFill>
                  <a:schemeClr val="bg1"/>
                </a:solidFill>
                <a:latin typeface="Andalus" pitchFamily="18" charset="-78"/>
              </a:rPr>
              <a:t>Last one</a:t>
            </a:r>
          </a:p>
          <a:p>
            <a:r>
              <a:rPr lang="en-US" sz="2400" cap="small" dirty="0" smtClean="0">
                <a:solidFill>
                  <a:schemeClr val="bg1"/>
                </a:solidFill>
                <a:latin typeface="Andalus" pitchFamily="18" charset="-78"/>
              </a:rPr>
              <a:t>WHAT?</a:t>
            </a:r>
          </a:p>
          <a:p>
            <a:r>
              <a:rPr lang="en-US" sz="2400" cap="small" dirty="0" smtClean="0">
                <a:solidFill>
                  <a:schemeClr val="bg1"/>
                </a:solidFill>
                <a:latin typeface="Andalus" pitchFamily="18" charset="-78"/>
              </a:rPr>
              <a:t>Objectives</a:t>
            </a:r>
          </a:p>
          <a:p>
            <a:r>
              <a:rPr lang="en-US" sz="2400" cap="small" dirty="0" smtClean="0">
                <a:solidFill>
                  <a:schemeClr val="bg1"/>
                </a:solidFill>
                <a:latin typeface="Andalus" pitchFamily="18" charset="-78"/>
              </a:rPr>
              <a:t>The case</a:t>
            </a:r>
          </a:p>
          <a:p>
            <a:r>
              <a:rPr lang="en-US" sz="2400" cap="small" dirty="0" smtClean="0">
                <a:solidFill>
                  <a:schemeClr val="bg1"/>
                </a:solidFill>
                <a:latin typeface="Andalus" pitchFamily="18" charset="-78"/>
              </a:rPr>
              <a:t>History</a:t>
            </a:r>
          </a:p>
          <a:p>
            <a:r>
              <a:rPr lang="en-US" sz="2400" cap="small" dirty="0" smtClean="0">
                <a:solidFill>
                  <a:srgbClr val="FFFF00"/>
                </a:solidFill>
                <a:latin typeface="Andalus" pitchFamily="18" charset="-78"/>
              </a:rPr>
              <a:t>Evidence</a:t>
            </a:r>
          </a:p>
          <a:p>
            <a:r>
              <a:rPr lang="en-US" sz="2400" cap="small" dirty="0" smtClean="0">
                <a:solidFill>
                  <a:schemeClr val="bg1"/>
                </a:solidFill>
                <a:latin typeface="Andalus" pitchFamily="18" charset="-78"/>
              </a:rPr>
              <a:t>The Gel</a:t>
            </a:r>
          </a:p>
          <a:p>
            <a:r>
              <a:rPr lang="en-US" sz="2400" cap="small" dirty="0" smtClean="0">
                <a:solidFill>
                  <a:schemeClr val="bg1"/>
                </a:solidFill>
                <a:latin typeface="Andalus" pitchFamily="18" charset="-78"/>
              </a:rPr>
              <a:t>Suspects</a:t>
            </a:r>
          </a:p>
          <a:p>
            <a:r>
              <a:rPr lang="en-US" sz="2400" cap="small" dirty="0" smtClean="0">
                <a:solidFill>
                  <a:schemeClr val="bg1"/>
                </a:solidFill>
                <a:latin typeface="Andalus" pitchFamily="18" charset="-78"/>
              </a:rPr>
              <a:t>Closing</a:t>
            </a:r>
          </a:p>
          <a:p>
            <a:endParaRPr lang="en-US"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a:t>
            </a:r>
            <a:endParaRPr lang="en-US" dirty="0"/>
          </a:p>
        </p:txBody>
      </p:sp>
      <p:sp>
        <p:nvSpPr>
          <p:cNvPr id="3" name="Content Placeholder 2"/>
          <p:cNvSpPr>
            <a:spLocks noGrp="1"/>
          </p:cNvSpPr>
          <p:nvPr>
            <p:ph sz="half" idx="1"/>
          </p:nvPr>
        </p:nvSpPr>
        <p:spPr>
          <a:xfrm>
            <a:off x="301752" y="3087583"/>
            <a:ext cx="4038600" cy="3048870"/>
          </a:xfrm>
        </p:spPr>
        <p:txBody>
          <a:bodyPr>
            <a:normAutofit/>
          </a:bodyPr>
          <a:lstStyle/>
          <a:p>
            <a:r>
              <a:rPr lang="en-US" sz="3200" dirty="0" smtClean="0"/>
              <a:t>Circumstantial</a:t>
            </a:r>
            <a:endParaRPr lang="en-US" sz="3200" dirty="0"/>
          </a:p>
        </p:txBody>
      </p:sp>
      <p:sp>
        <p:nvSpPr>
          <p:cNvPr id="7" name="Content Placeholder 6"/>
          <p:cNvSpPr>
            <a:spLocks noGrp="1"/>
          </p:cNvSpPr>
          <p:nvPr>
            <p:ph sz="half" idx="2"/>
          </p:nvPr>
        </p:nvSpPr>
        <p:spPr>
          <a:xfrm>
            <a:off x="4800600" y="3135086"/>
            <a:ext cx="4038600" cy="2918241"/>
          </a:xfrm>
        </p:spPr>
        <p:txBody>
          <a:bodyPr>
            <a:normAutofit/>
          </a:bodyPr>
          <a:lstStyle/>
          <a:p>
            <a:r>
              <a:rPr lang="en-US" sz="3200" dirty="0" smtClean="0"/>
              <a:t>Physical</a:t>
            </a:r>
            <a:endParaRPr lang="en-US" sz="3200" dirty="0"/>
          </a:p>
        </p:txBody>
      </p:sp>
      <p:sp>
        <p:nvSpPr>
          <p:cNvPr id="8" name="Rectangle 7"/>
          <p:cNvSpPr/>
          <p:nvPr/>
        </p:nvSpPr>
        <p:spPr>
          <a:xfrm>
            <a:off x="184066" y="1518546"/>
            <a:ext cx="8805555" cy="1569660"/>
          </a:xfrm>
          <a:prstGeom prst="rect">
            <a:avLst/>
          </a:prstGeom>
        </p:spPr>
        <p:txBody>
          <a:bodyPr wrap="square">
            <a:spAutoFit/>
          </a:bodyPr>
          <a:lstStyle/>
          <a:p>
            <a:r>
              <a:rPr lang="en-US" sz="3200" dirty="0" smtClean="0"/>
              <a:t>Please take two minutes and list ALL the potential evidence that a detective may look for in order to find a guilty criminal: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Materials:</a:t>
            </a:r>
            <a:endParaRPr lang="en-US" dirty="0"/>
          </a:p>
        </p:txBody>
      </p:sp>
      <p:sp>
        <p:nvSpPr>
          <p:cNvPr id="3" name="Content Placeholder 2"/>
          <p:cNvSpPr>
            <a:spLocks noGrp="1"/>
          </p:cNvSpPr>
          <p:nvPr>
            <p:ph sz="quarter" idx="1"/>
          </p:nvPr>
        </p:nvSpPr>
        <p:spPr/>
        <p:txBody>
          <a:bodyPr>
            <a:normAutofit/>
          </a:bodyPr>
          <a:lstStyle/>
          <a:p>
            <a:r>
              <a:rPr lang="en-US" sz="3600" dirty="0" smtClean="0"/>
              <a:t>Metric Rulers</a:t>
            </a:r>
          </a:p>
          <a:p>
            <a:r>
              <a:rPr lang="en-US" sz="3600" dirty="0" smtClean="0"/>
              <a:t>Handouts with suspect profiles</a:t>
            </a:r>
          </a:p>
          <a:p>
            <a:r>
              <a:rPr lang="en-US" sz="3600" dirty="0" smtClean="0"/>
              <a:t>Electrophoresis gels</a:t>
            </a:r>
          </a:p>
          <a:p>
            <a:r>
              <a:rPr lang="en-US" sz="3600" dirty="0" smtClean="0"/>
              <a:t>DNA samples</a:t>
            </a:r>
          </a:p>
          <a:p>
            <a:pPr lvl="1"/>
            <a:r>
              <a:rPr lang="en-US" sz="3200" dirty="0" smtClean="0"/>
              <a:t>One from the crime scene</a:t>
            </a:r>
          </a:p>
          <a:p>
            <a:pPr lvl="1"/>
            <a:r>
              <a:rPr lang="en-US" sz="3200" dirty="0" smtClean="0"/>
              <a:t>One from each of the suspects</a:t>
            </a:r>
            <a:endParaRPr lang="en-US" sz="3200" dirty="0"/>
          </a:p>
        </p:txBody>
      </p:sp>
      <p:sp>
        <p:nvSpPr>
          <p:cNvPr id="4" name="TextBox 3"/>
          <p:cNvSpPr txBox="1"/>
          <p:nvPr/>
        </p:nvSpPr>
        <p:spPr>
          <a:xfrm>
            <a:off x="7778337" y="997528"/>
            <a:ext cx="1520041" cy="4062651"/>
          </a:xfrm>
          <a:prstGeom prst="rect">
            <a:avLst/>
          </a:prstGeom>
          <a:noFill/>
        </p:spPr>
        <p:txBody>
          <a:bodyPr wrap="square" rtlCol="0">
            <a:spAutoFit/>
          </a:bodyPr>
          <a:lstStyle/>
          <a:p>
            <a:r>
              <a:rPr lang="en-US" sz="2400" cap="small" dirty="0" smtClean="0">
                <a:solidFill>
                  <a:schemeClr val="bg1"/>
                </a:solidFill>
                <a:latin typeface="Andalus" pitchFamily="18" charset="-78"/>
              </a:rPr>
              <a:t>Do Now</a:t>
            </a:r>
          </a:p>
          <a:p>
            <a:r>
              <a:rPr lang="en-US" sz="2400" cap="small" dirty="0" smtClean="0">
                <a:solidFill>
                  <a:schemeClr val="bg1"/>
                </a:solidFill>
                <a:latin typeface="Andalus" pitchFamily="18" charset="-78"/>
              </a:rPr>
              <a:t>Last one</a:t>
            </a:r>
          </a:p>
          <a:p>
            <a:r>
              <a:rPr lang="en-US" sz="2400" cap="small" dirty="0" smtClean="0">
                <a:solidFill>
                  <a:schemeClr val="bg1"/>
                </a:solidFill>
                <a:latin typeface="Andalus" pitchFamily="18" charset="-78"/>
              </a:rPr>
              <a:t>WHAT?</a:t>
            </a:r>
          </a:p>
          <a:p>
            <a:r>
              <a:rPr lang="en-US" sz="2400" cap="small" dirty="0" smtClean="0">
                <a:solidFill>
                  <a:schemeClr val="bg1"/>
                </a:solidFill>
                <a:latin typeface="Andalus" pitchFamily="18" charset="-78"/>
              </a:rPr>
              <a:t>Objectives</a:t>
            </a:r>
          </a:p>
          <a:p>
            <a:r>
              <a:rPr lang="en-US" sz="2400" cap="small" dirty="0" smtClean="0">
                <a:solidFill>
                  <a:schemeClr val="bg1"/>
                </a:solidFill>
                <a:latin typeface="Andalus" pitchFamily="18" charset="-78"/>
              </a:rPr>
              <a:t>The case</a:t>
            </a:r>
          </a:p>
          <a:p>
            <a:r>
              <a:rPr lang="en-US" sz="2400" cap="small" dirty="0" smtClean="0">
                <a:solidFill>
                  <a:schemeClr val="bg1"/>
                </a:solidFill>
                <a:latin typeface="Andalus" pitchFamily="18" charset="-78"/>
              </a:rPr>
              <a:t>History</a:t>
            </a:r>
          </a:p>
          <a:p>
            <a:r>
              <a:rPr lang="en-US" sz="2400" cap="small" dirty="0" smtClean="0">
                <a:solidFill>
                  <a:srgbClr val="FFFF00"/>
                </a:solidFill>
                <a:latin typeface="Andalus" pitchFamily="18" charset="-78"/>
              </a:rPr>
              <a:t>Evidence</a:t>
            </a:r>
          </a:p>
          <a:p>
            <a:r>
              <a:rPr lang="en-US" sz="2400" cap="small" dirty="0" smtClean="0">
                <a:solidFill>
                  <a:schemeClr val="bg1"/>
                </a:solidFill>
                <a:latin typeface="Andalus" pitchFamily="18" charset="-78"/>
              </a:rPr>
              <a:t>The Gel</a:t>
            </a:r>
          </a:p>
          <a:p>
            <a:r>
              <a:rPr lang="en-US" sz="2400" cap="small" dirty="0" smtClean="0">
                <a:solidFill>
                  <a:schemeClr val="bg1"/>
                </a:solidFill>
                <a:latin typeface="Andalus" pitchFamily="18" charset="-78"/>
              </a:rPr>
              <a:t>Suspects</a:t>
            </a:r>
          </a:p>
          <a:p>
            <a:r>
              <a:rPr lang="en-US" sz="2400" cap="small" dirty="0" smtClean="0">
                <a:solidFill>
                  <a:schemeClr val="bg1"/>
                </a:solidFill>
                <a:latin typeface="Andalus" pitchFamily="18" charset="-78"/>
              </a:rPr>
              <a:t>Closing</a:t>
            </a:r>
          </a:p>
          <a:p>
            <a:endParaRPr lang="en-US"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today!</a:t>
            </a:r>
            <a:endParaRPr lang="en-US" dirty="0"/>
          </a:p>
        </p:txBody>
      </p:sp>
      <p:sp>
        <p:nvSpPr>
          <p:cNvPr id="3" name="Content Placeholder 2"/>
          <p:cNvSpPr>
            <a:spLocks noGrp="1"/>
          </p:cNvSpPr>
          <p:nvPr>
            <p:ph sz="quarter" idx="1"/>
          </p:nvPr>
        </p:nvSpPr>
        <p:spPr/>
        <p:txBody>
          <a:bodyPr>
            <a:normAutofit fontScale="92500"/>
          </a:bodyPr>
          <a:lstStyle/>
          <a:p>
            <a:r>
              <a:rPr lang="en-US" dirty="0" smtClean="0"/>
              <a:t>Set up the electrophoresis gels (prepare and pour)</a:t>
            </a:r>
          </a:p>
          <a:p>
            <a:r>
              <a:rPr lang="en-US" dirty="0" smtClean="0">
                <a:solidFill>
                  <a:srgbClr val="FFFF00"/>
                </a:solidFill>
              </a:rPr>
              <a:t>Make enough buffer solution to run the gels</a:t>
            </a:r>
          </a:p>
          <a:p>
            <a:r>
              <a:rPr lang="en-US" dirty="0" smtClean="0">
                <a:solidFill>
                  <a:srgbClr val="0070C0"/>
                </a:solidFill>
              </a:rPr>
              <a:t>Discuss in your group all the suspects, come up with a logical argument to why there is a higher likelihood for one of them to be found guilty.</a:t>
            </a:r>
          </a:p>
          <a:p>
            <a:r>
              <a:rPr lang="en-US" dirty="0" smtClean="0"/>
              <a:t>Please be sure to have an explanation for your choice and the evidence you will use to demonstrate their crime. Write this paragraph on the back of the handout and be ready to share with the rest of the class!</a:t>
            </a:r>
            <a:endParaRPr lang="en-US" dirty="0"/>
          </a:p>
        </p:txBody>
      </p:sp>
      <p:sp>
        <p:nvSpPr>
          <p:cNvPr id="4" name="TextBox 3"/>
          <p:cNvSpPr txBox="1"/>
          <p:nvPr/>
        </p:nvSpPr>
        <p:spPr>
          <a:xfrm>
            <a:off x="7778337" y="997528"/>
            <a:ext cx="1520041" cy="4062651"/>
          </a:xfrm>
          <a:prstGeom prst="rect">
            <a:avLst/>
          </a:prstGeom>
          <a:noFill/>
        </p:spPr>
        <p:txBody>
          <a:bodyPr wrap="square" rtlCol="0">
            <a:spAutoFit/>
          </a:bodyPr>
          <a:lstStyle/>
          <a:p>
            <a:r>
              <a:rPr lang="en-US" sz="2400" cap="small" dirty="0" smtClean="0">
                <a:solidFill>
                  <a:schemeClr val="bg1"/>
                </a:solidFill>
                <a:latin typeface="Andalus" pitchFamily="18" charset="-78"/>
              </a:rPr>
              <a:t>Do Now</a:t>
            </a:r>
          </a:p>
          <a:p>
            <a:r>
              <a:rPr lang="en-US" sz="2400" cap="small" dirty="0" smtClean="0">
                <a:solidFill>
                  <a:schemeClr val="bg1"/>
                </a:solidFill>
                <a:latin typeface="Andalus" pitchFamily="18" charset="-78"/>
              </a:rPr>
              <a:t>Last one</a:t>
            </a:r>
          </a:p>
          <a:p>
            <a:r>
              <a:rPr lang="en-US" sz="2400" cap="small" dirty="0" smtClean="0">
                <a:solidFill>
                  <a:schemeClr val="bg1"/>
                </a:solidFill>
                <a:latin typeface="Andalus" pitchFamily="18" charset="-78"/>
              </a:rPr>
              <a:t>WHAT?</a:t>
            </a:r>
          </a:p>
          <a:p>
            <a:r>
              <a:rPr lang="en-US" sz="2400" cap="small" dirty="0" smtClean="0">
                <a:solidFill>
                  <a:schemeClr val="bg1"/>
                </a:solidFill>
                <a:latin typeface="Andalus" pitchFamily="18" charset="-78"/>
              </a:rPr>
              <a:t>Objectives</a:t>
            </a:r>
          </a:p>
          <a:p>
            <a:r>
              <a:rPr lang="en-US" sz="2400" cap="small" dirty="0" smtClean="0">
                <a:solidFill>
                  <a:schemeClr val="bg1"/>
                </a:solidFill>
                <a:latin typeface="Andalus" pitchFamily="18" charset="-78"/>
              </a:rPr>
              <a:t>The case</a:t>
            </a:r>
          </a:p>
          <a:p>
            <a:r>
              <a:rPr lang="en-US" sz="2400" cap="small" dirty="0" smtClean="0">
                <a:solidFill>
                  <a:schemeClr val="bg1"/>
                </a:solidFill>
                <a:latin typeface="Andalus" pitchFamily="18" charset="-78"/>
              </a:rPr>
              <a:t>History</a:t>
            </a:r>
          </a:p>
          <a:p>
            <a:r>
              <a:rPr lang="en-US" sz="2400" cap="small" dirty="0" smtClean="0">
                <a:solidFill>
                  <a:srgbClr val="FFFF00"/>
                </a:solidFill>
                <a:latin typeface="Andalus" pitchFamily="18" charset="-78"/>
              </a:rPr>
              <a:t>Evidence</a:t>
            </a:r>
          </a:p>
          <a:p>
            <a:r>
              <a:rPr lang="en-US" sz="2400" cap="small" dirty="0" smtClean="0">
                <a:solidFill>
                  <a:schemeClr val="bg1"/>
                </a:solidFill>
                <a:latin typeface="Andalus" pitchFamily="18" charset="-78"/>
              </a:rPr>
              <a:t>The Gel</a:t>
            </a:r>
          </a:p>
          <a:p>
            <a:r>
              <a:rPr lang="en-US" sz="2400" cap="small" dirty="0" smtClean="0">
                <a:solidFill>
                  <a:schemeClr val="bg1"/>
                </a:solidFill>
                <a:latin typeface="Andalus" pitchFamily="18" charset="-78"/>
              </a:rPr>
              <a:t>Suspects</a:t>
            </a:r>
          </a:p>
          <a:p>
            <a:r>
              <a:rPr lang="en-US" sz="2400" cap="small" dirty="0" smtClean="0">
                <a:solidFill>
                  <a:schemeClr val="bg1"/>
                </a:solidFill>
                <a:latin typeface="Andalus" pitchFamily="18" charset="-78"/>
              </a:rPr>
              <a:t>Closing</a:t>
            </a:r>
          </a:p>
          <a:p>
            <a:endParaRPr lang="en-US"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dirty="0" smtClean="0"/>
              <a:t>Do Now</a:t>
            </a:r>
          </a:p>
        </p:txBody>
      </p:sp>
      <p:sp>
        <p:nvSpPr>
          <p:cNvPr id="12291" name="Content Placeholder 2"/>
          <p:cNvSpPr>
            <a:spLocks noGrp="1"/>
          </p:cNvSpPr>
          <p:nvPr>
            <p:ph sz="quarter" idx="1"/>
          </p:nvPr>
        </p:nvSpPr>
        <p:spPr>
          <a:xfrm>
            <a:off x="112825" y="1662545"/>
            <a:ext cx="7772400" cy="4493780"/>
          </a:xfrm>
        </p:spPr>
        <p:txBody>
          <a:bodyPr/>
          <a:lstStyle/>
          <a:p>
            <a:pPr lvl="1"/>
            <a:r>
              <a:rPr lang="en-US" sz="4400" dirty="0" smtClean="0">
                <a:solidFill>
                  <a:schemeClr val="tx1"/>
                </a:solidFill>
              </a:rPr>
              <a:t>What are some examples of circumstantial evidence?</a:t>
            </a:r>
          </a:p>
          <a:p>
            <a:pPr lvl="1"/>
            <a:r>
              <a:rPr lang="en-US" sz="4400" dirty="0" smtClean="0">
                <a:solidFill>
                  <a:schemeClr val="tx1"/>
                </a:solidFill>
              </a:rPr>
              <a:t>How often do you think that DNA evidence is used in criminal prosecutions?</a:t>
            </a:r>
            <a:endParaRPr lang="en-US" dirty="0" smtClean="0">
              <a:solidFill>
                <a:schemeClr val="tx1"/>
              </a:solidFill>
            </a:endParaRPr>
          </a:p>
          <a:p>
            <a:pPr lvl="1" eaLnBrk="1" hangingPunct="1">
              <a:buFont typeface="Wingdings 3" pitchFamily="18" charset="2"/>
              <a:buNone/>
            </a:pPr>
            <a:endParaRPr lang="en-US" dirty="0" smtClean="0">
              <a:solidFill>
                <a:schemeClr val="tx1"/>
              </a:solidFill>
            </a:endParaRPr>
          </a:p>
        </p:txBody>
      </p:sp>
      <p:sp>
        <p:nvSpPr>
          <p:cNvPr id="4" name="TextBox 3"/>
          <p:cNvSpPr txBox="1"/>
          <p:nvPr/>
        </p:nvSpPr>
        <p:spPr>
          <a:xfrm>
            <a:off x="7778337" y="997528"/>
            <a:ext cx="1520041" cy="4062651"/>
          </a:xfrm>
          <a:prstGeom prst="rect">
            <a:avLst/>
          </a:prstGeom>
          <a:noFill/>
        </p:spPr>
        <p:txBody>
          <a:bodyPr wrap="square" rtlCol="0">
            <a:spAutoFit/>
          </a:bodyPr>
          <a:lstStyle/>
          <a:p>
            <a:r>
              <a:rPr lang="en-US" sz="2400" cap="small" dirty="0" smtClean="0">
                <a:solidFill>
                  <a:srgbClr val="FFFF00"/>
                </a:solidFill>
                <a:latin typeface="Andalus" pitchFamily="18" charset="-78"/>
              </a:rPr>
              <a:t>Do Now</a:t>
            </a:r>
          </a:p>
          <a:p>
            <a:r>
              <a:rPr lang="en-US" sz="2400" cap="small" dirty="0" smtClean="0">
                <a:solidFill>
                  <a:schemeClr val="bg1"/>
                </a:solidFill>
                <a:latin typeface="Andalus" pitchFamily="18" charset="-78"/>
              </a:rPr>
              <a:t>Last one</a:t>
            </a:r>
          </a:p>
          <a:p>
            <a:r>
              <a:rPr lang="en-US" sz="2400" cap="small" dirty="0" smtClean="0">
                <a:solidFill>
                  <a:schemeClr val="bg1"/>
                </a:solidFill>
                <a:latin typeface="Andalus" pitchFamily="18" charset="-78"/>
              </a:rPr>
              <a:t>WHAT?</a:t>
            </a:r>
          </a:p>
          <a:p>
            <a:r>
              <a:rPr lang="en-US" sz="2400" cap="small" dirty="0" smtClean="0">
                <a:solidFill>
                  <a:schemeClr val="bg1"/>
                </a:solidFill>
                <a:latin typeface="Andalus" pitchFamily="18" charset="-78"/>
              </a:rPr>
              <a:t>Objectives</a:t>
            </a:r>
          </a:p>
          <a:p>
            <a:r>
              <a:rPr lang="en-US" sz="2400" cap="small" dirty="0" smtClean="0">
                <a:solidFill>
                  <a:schemeClr val="bg1"/>
                </a:solidFill>
                <a:latin typeface="Andalus" pitchFamily="18" charset="-78"/>
              </a:rPr>
              <a:t>The case</a:t>
            </a:r>
          </a:p>
          <a:p>
            <a:r>
              <a:rPr lang="en-US" sz="2400" cap="small" dirty="0" smtClean="0">
                <a:solidFill>
                  <a:schemeClr val="bg1"/>
                </a:solidFill>
                <a:latin typeface="Andalus" pitchFamily="18" charset="-78"/>
              </a:rPr>
              <a:t>History</a:t>
            </a:r>
          </a:p>
          <a:p>
            <a:r>
              <a:rPr lang="en-US" sz="2400" cap="small" dirty="0" smtClean="0">
                <a:solidFill>
                  <a:schemeClr val="bg1"/>
                </a:solidFill>
                <a:latin typeface="Andalus" pitchFamily="18" charset="-78"/>
              </a:rPr>
              <a:t>Evidence</a:t>
            </a:r>
          </a:p>
          <a:p>
            <a:r>
              <a:rPr lang="en-US" sz="2400" cap="small" dirty="0" smtClean="0">
                <a:solidFill>
                  <a:schemeClr val="bg1"/>
                </a:solidFill>
                <a:latin typeface="Andalus" pitchFamily="18" charset="-78"/>
              </a:rPr>
              <a:t>The Gel</a:t>
            </a:r>
          </a:p>
          <a:p>
            <a:r>
              <a:rPr lang="en-US" sz="2400" cap="small" dirty="0" smtClean="0">
                <a:solidFill>
                  <a:schemeClr val="bg1"/>
                </a:solidFill>
                <a:latin typeface="Andalus" pitchFamily="18" charset="-78"/>
              </a:rPr>
              <a:t>Suspects</a:t>
            </a:r>
          </a:p>
          <a:p>
            <a:r>
              <a:rPr lang="en-US" sz="2400" cap="small" dirty="0" smtClean="0">
                <a:solidFill>
                  <a:schemeClr val="bg1"/>
                </a:solidFill>
                <a:latin typeface="Andalus" pitchFamily="18" charset="-78"/>
              </a:rPr>
              <a:t>Closing</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sz="quarter" idx="1"/>
          </p:nvPr>
        </p:nvSpPr>
        <p:spPr/>
        <p:txBody>
          <a:bodyPr>
            <a:normAutofit fontScale="92500" lnSpcReduction="10000"/>
          </a:bodyPr>
          <a:lstStyle/>
          <a:p>
            <a:pPr lvl="0"/>
            <a:r>
              <a:rPr lang="en-US" dirty="0" smtClean="0"/>
              <a:t>Each table will have one electrophoresis chamber.</a:t>
            </a:r>
          </a:p>
          <a:p>
            <a:pPr lvl="0"/>
            <a:r>
              <a:rPr lang="en-US" dirty="0" smtClean="0"/>
              <a:t>The four students per table will break up into two groups with each group having there own gel wells. </a:t>
            </a:r>
          </a:p>
          <a:p>
            <a:pPr lvl="0"/>
            <a:r>
              <a:rPr lang="en-US" dirty="0" smtClean="0"/>
              <a:t>The first group students will run solutions A, B, C of the suspects and CS (DNA left at the crime scene).</a:t>
            </a:r>
          </a:p>
          <a:p>
            <a:pPr lvl="0"/>
            <a:r>
              <a:rPr lang="en-US" dirty="0" smtClean="0"/>
              <a:t>The second group will run D, E, F, and G of the remaining suspects.</a:t>
            </a:r>
          </a:p>
          <a:p>
            <a:pPr lvl="0"/>
            <a:r>
              <a:rPr lang="en-US" dirty="0" smtClean="0"/>
              <a:t>When the activity is completed, the two groups will compare their results to determine who left the blood sample on the glass shard. </a:t>
            </a:r>
          </a:p>
          <a:p>
            <a:endParaRPr lang="en-US" dirty="0"/>
          </a:p>
        </p:txBody>
      </p:sp>
      <p:sp>
        <p:nvSpPr>
          <p:cNvPr id="4" name="TextBox 3"/>
          <p:cNvSpPr txBox="1"/>
          <p:nvPr/>
        </p:nvSpPr>
        <p:spPr>
          <a:xfrm>
            <a:off x="7778337" y="997528"/>
            <a:ext cx="1520041" cy="4062651"/>
          </a:xfrm>
          <a:prstGeom prst="rect">
            <a:avLst/>
          </a:prstGeom>
          <a:noFill/>
        </p:spPr>
        <p:txBody>
          <a:bodyPr wrap="square" rtlCol="0">
            <a:spAutoFit/>
          </a:bodyPr>
          <a:lstStyle/>
          <a:p>
            <a:r>
              <a:rPr lang="en-US" sz="2400" cap="small" dirty="0" smtClean="0">
                <a:solidFill>
                  <a:schemeClr val="bg1"/>
                </a:solidFill>
                <a:latin typeface="Andalus" pitchFamily="18" charset="-78"/>
              </a:rPr>
              <a:t>Do Now</a:t>
            </a:r>
          </a:p>
          <a:p>
            <a:r>
              <a:rPr lang="en-US" sz="2400" cap="small" dirty="0" smtClean="0">
                <a:solidFill>
                  <a:schemeClr val="bg1"/>
                </a:solidFill>
                <a:latin typeface="Andalus" pitchFamily="18" charset="-78"/>
              </a:rPr>
              <a:t>Last one</a:t>
            </a:r>
          </a:p>
          <a:p>
            <a:r>
              <a:rPr lang="en-US" sz="2400" cap="small" dirty="0" smtClean="0">
                <a:solidFill>
                  <a:schemeClr val="bg1"/>
                </a:solidFill>
                <a:latin typeface="Andalus" pitchFamily="18" charset="-78"/>
              </a:rPr>
              <a:t>WHAT?</a:t>
            </a:r>
          </a:p>
          <a:p>
            <a:r>
              <a:rPr lang="en-US" sz="2400" cap="small" dirty="0" smtClean="0">
                <a:solidFill>
                  <a:schemeClr val="bg1"/>
                </a:solidFill>
                <a:latin typeface="Andalus" pitchFamily="18" charset="-78"/>
              </a:rPr>
              <a:t>Objectives</a:t>
            </a:r>
          </a:p>
          <a:p>
            <a:r>
              <a:rPr lang="en-US" sz="2400" cap="small" dirty="0" smtClean="0">
                <a:solidFill>
                  <a:schemeClr val="bg1"/>
                </a:solidFill>
                <a:latin typeface="Andalus" pitchFamily="18" charset="-78"/>
              </a:rPr>
              <a:t>The case</a:t>
            </a:r>
          </a:p>
          <a:p>
            <a:r>
              <a:rPr lang="en-US" sz="2400" cap="small" dirty="0" smtClean="0">
                <a:solidFill>
                  <a:schemeClr val="bg1"/>
                </a:solidFill>
                <a:latin typeface="Andalus" pitchFamily="18" charset="-78"/>
              </a:rPr>
              <a:t>History</a:t>
            </a:r>
          </a:p>
          <a:p>
            <a:r>
              <a:rPr lang="en-US" sz="2400" cap="small" dirty="0" smtClean="0">
                <a:solidFill>
                  <a:schemeClr val="bg1"/>
                </a:solidFill>
                <a:latin typeface="Andalus" pitchFamily="18" charset="-78"/>
              </a:rPr>
              <a:t>Evidence</a:t>
            </a:r>
          </a:p>
          <a:p>
            <a:r>
              <a:rPr lang="en-US" sz="2400" cap="small" dirty="0" smtClean="0">
                <a:solidFill>
                  <a:srgbClr val="FFFF00"/>
                </a:solidFill>
                <a:latin typeface="Andalus" pitchFamily="18" charset="-78"/>
              </a:rPr>
              <a:t>The Gel</a:t>
            </a:r>
          </a:p>
          <a:p>
            <a:r>
              <a:rPr lang="en-US" sz="2400" cap="small" dirty="0" smtClean="0">
                <a:solidFill>
                  <a:schemeClr val="bg1"/>
                </a:solidFill>
                <a:latin typeface="Andalus" pitchFamily="18" charset="-78"/>
              </a:rPr>
              <a:t>Suspects</a:t>
            </a:r>
          </a:p>
          <a:p>
            <a:r>
              <a:rPr lang="en-US" sz="2400" cap="small" dirty="0" smtClean="0">
                <a:solidFill>
                  <a:schemeClr val="bg1"/>
                </a:solidFill>
                <a:latin typeface="Andalus" pitchFamily="18" charset="-78"/>
              </a:rPr>
              <a:t>Closing</a:t>
            </a:r>
          </a:p>
          <a:p>
            <a:endParaRPr lang="en-US"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sample labels</a:t>
            </a:r>
            <a:endParaRPr lang="en-US" dirty="0"/>
          </a:p>
        </p:txBody>
      </p:sp>
      <p:sp>
        <p:nvSpPr>
          <p:cNvPr id="3" name="Content Placeholder 2"/>
          <p:cNvSpPr>
            <a:spLocks noGrp="1"/>
          </p:cNvSpPr>
          <p:nvPr>
            <p:ph sz="quarter" idx="1"/>
          </p:nvPr>
        </p:nvSpPr>
        <p:spPr/>
        <p:txBody>
          <a:bodyPr>
            <a:noAutofit/>
          </a:bodyPr>
          <a:lstStyle/>
          <a:p>
            <a:pPr>
              <a:buNone/>
            </a:pPr>
            <a:r>
              <a:rPr lang="en-US" sz="3000" dirty="0" smtClean="0"/>
              <a:t> CS  Crime scene DNA </a:t>
            </a:r>
          </a:p>
          <a:p>
            <a:pPr>
              <a:buNone/>
            </a:pPr>
            <a:r>
              <a:rPr lang="en-US" sz="3000" dirty="0" smtClean="0"/>
              <a:t> A     </a:t>
            </a:r>
            <a:r>
              <a:rPr lang="en-US" sz="3000" dirty="0" err="1" smtClean="0"/>
              <a:t>Porterford</a:t>
            </a:r>
            <a:r>
              <a:rPr lang="en-US" sz="3000" dirty="0" smtClean="0"/>
              <a:t>; the butler</a:t>
            </a:r>
          </a:p>
          <a:p>
            <a:pPr>
              <a:buNone/>
            </a:pPr>
            <a:r>
              <a:rPr lang="en-US" sz="3000" dirty="0" smtClean="0"/>
              <a:t> B     Colonel </a:t>
            </a:r>
            <a:r>
              <a:rPr lang="en-US" sz="3000" dirty="0" err="1" smtClean="0"/>
              <a:t>Hornblower</a:t>
            </a:r>
            <a:r>
              <a:rPr lang="en-US" sz="3000" dirty="0" smtClean="0"/>
              <a:t>; Army officer, retired</a:t>
            </a:r>
          </a:p>
          <a:p>
            <a:pPr>
              <a:buNone/>
            </a:pPr>
            <a:r>
              <a:rPr lang="en-US" sz="3000" dirty="0" smtClean="0"/>
              <a:t> C     Franz; the chef</a:t>
            </a:r>
          </a:p>
          <a:p>
            <a:pPr>
              <a:buNone/>
            </a:pPr>
            <a:r>
              <a:rPr lang="en-US" sz="3000" dirty="0" smtClean="0"/>
              <a:t> D     Vance; the chauffeur</a:t>
            </a:r>
          </a:p>
          <a:p>
            <a:pPr>
              <a:buNone/>
            </a:pPr>
            <a:r>
              <a:rPr lang="en-US" sz="3000" dirty="0" smtClean="0"/>
              <a:t> E     Martini; the carpenter </a:t>
            </a:r>
          </a:p>
          <a:p>
            <a:pPr>
              <a:buNone/>
            </a:pPr>
            <a:r>
              <a:rPr lang="en-US" sz="3000" dirty="0" smtClean="0"/>
              <a:t> F     Senorita </a:t>
            </a:r>
            <a:r>
              <a:rPr lang="en-US" sz="3000" dirty="0" err="1" smtClean="0"/>
              <a:t>Esmerelda</a:t>
            </a:r>
            <a:r>
              <a:rPr lang="en-US" sz="3000" dirty="0" smtClean="0"/>
              <a:t>; the maid</a:t>
            </a:r>
          </a:p>
          <a:p>
            <a:pPr>
              <a:buNone/>
            </a:pPr>
            <a:r>
              <a:rPr lang="en-US" sz="3000" dirty="0" smtClean="0"/>
              <a:t> G    Juan, the gardener</a:t>
            </a:r>
            <a:endParaRPr lang="en-US" sz="3000" dirty="0"/>
          </a:p>
        </p:txBody>
      </p:sp>
      <p:sp>
        <p:nvSpPr>
          <p:cNvPr id="4" name="TextBox 3"/>
          <p:cNvSpPr txBox="1"/>
          <p:nvPr/>
        </p:nvSpPr>
        <p:spPr>
          <a:xfrm>
            <a:off x="7778337" y="997528"/>
            <a:ext cx="1520041" cy="4062651"/>
          </a:xfrm>
          <a:prstGeom prst="rect">
            <a:avLst/>
          </a:prstGeom>
          <a:noFill/>
        </p:spPr>
        <p:txBody>
          <a:bodyPr wrap="square" rtlCol="0">
            <a:spAutoFit/>
          </a:bodyPr>
          <a:lstStyle/>
          <a:p>
            <a:r>
              <a:rPr lang="en-US" sz="2400" cap="small" dirty="0" smtClean="0">
                <a:solidFill>
                  <a:schemeClr val="bg1"/>
                </a:solidFill>
                <a:latin typeface="Andalus" pitchFamily="18" charset="-78"/>
              </a:rPr>
              <a:t>Do Now</a:t>
            </a:r>
          </a:p>
          <a:p>
            <a:r>
              <a:rPr lang="en-US" sz="2400" cap="small" dirty="0" smtClean="0">
                <a:solidFill>
                  <a:schemeClr val="bg1"/>
                </a:solidFill>
                <a:latin typeface="Andalus" pitchFamily="18" charset="-78"/>
              </a:rPr>
              <a:t>Last one</a:t>
            </a:r>
          </a:p>
          <a:p>
            <a:r>
              <a:rPr lang="en-US" sz="2400" cap="small" dirty="0" smtClean="0">
                <a:solidFill>
                  <a:schemeClr val="bg1"/>
                </a:solidFill>
                <a:latin typeface="Andalus" pitchFamily="18" charset="-78"/>
              </a:rPr>
              <a:t>WHAT?</a:t>
            </a:r>
          </a:p>
          <a:p>
            <a:r>
              <a:rPr lang="en-US" sz="2400" cap="small" dirty="0" smtClean="0">
                <a:solidFill>
                  <a:schemeClr val="bg1"/>
                </a:solidFill>
                <a:latin typeface="Andalus" pitchFamily="18" charset="-78"/>
              </a:rPr>
              <a:t>Objectives</a:t>
            </a:r>
          </a:p>
          <a:p>
            <a:r>
              <a:rPr lang="en-US" sz="2400" cap="small" dirty="0" smtClean="0">
                <a:solidFill>
                  <a:schemeClr val="bg1"/>
                </a:solidFill>
                <a:latin typeface="Andalus" pitchFamily="18" charset="-78"/>
              </a:rPr>
              <a:t>The case</a:t>
            </a:r>
          </a:p>
          <a:p>
            <a:r>
              <a:rPr lang="en-US" sz="2400" cap="small" dirty="0" smtClean="0">
                <a:solidFill>
                  <a:schemeClr val="bg1"/>
                </a:solidFill>
                <a:latin typeface="Andalus" pitchFamily="18" charset="-78"/>
              </a:rPr>
              <a:t>History</a:t>
            </a:r>
          </a:p>
          <a:p>
            <a:r>
              <a:rPr lang="en-US" sz="2400" cap="small" dirty="0" smtClean="0">
                <a:solidFill>
                  <a:schemeClr val="bg1"/>
                </a:solidFill>
                <a:latin typeface="Andalus" pitchFamily="18" charset="-78"/>
              </a:rPr>
              <a:t>Evidence</a:t>
            </a:r>
          </a:p>
          <a:p>
            <a:r>
              <a:rPr lang="en-US" sz="2400" cap="small" dirty="0" smtClean="0">
                <a:solidFill>
                  <a:srgbClr val="FFFF00"/>
                </a:solidFill>
                <a:latin typeface="Andalus" pitchFamily="18" charset="-78"/>
              </a:rPr>
              <a:t>The Gel</a:t>
            </a:r>
          </a:p>
          <a:p>
            <a:r>
              <a:rPr lang="en-US" sz="2400" cap="small" dirty="0" smtClean="0">
                <a:solidFill>
                  <a:schemeClr val="bg1"/>
                </a:solidFill>
                <a:latin typeface="Andalus" pitchFamily="18" charset="-78"/>
              </a:rPr>
              <a:t>Suspects</a:t>
            </a:r>
          </a:p>
          <a:p>
            <a:r>
              <a:rPr lang="en-US" sz="2400" cap="small" dirty="0" smtClean="0">
                <a:solidFill>
                  <a:schemeClr val="bg1"/>
                </a:solidFill>
                <a:latin typeface="Andalus" pitchFamily="18" charset="-78"/>
              </a:rPr>
              <a:t>Closing</a:t>
            </a:r>
          </a:p>
          <a:p>
            <a:endParaRPr lang="en-US"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Loading the Gels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Group 1:</a:t>
            </a:r>
          </a:p>
          <a:p>
            <a:pPr lvl="1"/>
            <a:r>
              <a:rPr lang="en-US" sz="2300" dirty="0" smtClean="0"/>
              <a:t>Well 1   add  10 </a:t>
            </a:r>
            <a:r>
              <a:rPr lang="en-US" sz="2300" dirty="0" err="1" smtClean="0"/>
              <a:t>uL</a:t>
            </a:r>
            <a:r>
              <a:rPr lang="en-US" sz="2300" dirty="0" smtClean="0"/>
              <a:t>  sample CS</a:t>
            </a:r>
          </a:p>
          <a:p>
            <a:pPr lvl="1"/>
            <a:r>
              <a:rPr lang="en-US" sz="2300" dirty="0" smtClean="0"/>
              <a:t>Well 3   add  10 </a:t>
            </a:r>
            <a:r>
              <a:rPr lang="en-US" sz="2300" dirty="0" err="1" smtClean="0"/>
              <a:t>uL</a:t>
            </a:r>
            <a:r>
              <a:rPr lang="en-US" sz="2300" dirty="0" smtClean="0"/>
              <a:t>  sample A</a:t>
            </a:r>
          </a:p>
          <a:p>
            <a:pPr lvl="1"/>
            <a:r>
              <a:rPr lang="en-US" sz="2300" dirty="0" smtClean="0"/>
              <a:t>Well 5   add  10 </a:t>
            </a:r>
            <a:r>
              <a:rPr lang="en-US" sz="2300" dirty="0" err="1" smtClean="0"/>
              <a:t>uL</a:t>
            </a:r>
            <a:r>
              <a:rPr lang="en-US" sz="2300" dirty="0" smtClean="0"/>
              <a:t>  sample B</a:t>
            </a:r>
          </a:p>
          <a:p>
            <a:pPr lvl="1"/>
            <a:r>
              <a:rPr lang="en-US" sz="2300" dirty="0" smtClean="0"/>
              <a:t>Well 7   add  10 </a:t>
            </a:r>
            <a:r>
              <a:rPr lang="en-US" sz="2300" dirty="0" err="1" smtClean="0"/>
              <a:t>uL</a:t>
            </a:r>
            <a:r>
              <a:rPr lang="en-US" sz="2300" dirty="0" smtClean="0"/>
              <a:t>  sample C</a:t>
            </a:r>
          </a:p>
          <a:p>
            <a:pPr lvl="1"/>
            <a:endParaRPr lang="en-US" dirty="0" smtClean="0"/>
          </a:p>
          <a:p>
            <a:r>
              <a:rPr lang="en-US" dirty="0" smtClean="0"/>
              <a:t>Group 2:</a:t>
            </a:r>
          </a:p>
          <a:p>
            <a:pPr lvl="1"/>
            <a:r>
              <a:rPr lang="en-US" dirty="0" smtClean="0"/>
              <a:t>Well 1   add  10 </a:t>
            </a:r>
            <a:r>
              <a:rPr lang="en-US" dirty="0" err="1" smtClean="0"/>
              <a:t>uL</a:t>
            </a:r>
            <a:r>
              <a:rPr lang="en-US" dirty="0" smtClean="0"/>
              <a:t>  sample D</a:t>
            </a:r>
          </a:p>
          <a:p>
            <a:pPr lvl="1"/>
            <a:r>
              <a:rPr lang="en-US" dirty="0" smtClean="0"/>
              <a:t>Well 3   add  10 </a:t>
            </a:r>
            <a:r>
              <a:rPr lang="en-US" dirty="0" err="1" smtClean="0"/>
              <a:t>uL</a:t>
            </a:r>
            <a:r>
              <a:rPr lang="en-US" dirty="0" smtClean="0"/>
              <a:t>  sample E</a:t>
            </a:r>
          </a:p>
          <a:p>
            <a:pPr lvl="1"/>
            <a:r>
              <a:rPr lang="en-US" dirty="0" smtClean="0"/>
              <a:t>Well 5   add  10 </a:t>
            </a:r>
            <a:r>
              <a:rPr lang="en-US" dirty="0" err="1" smtClean="0"/>
              <a:t>uL</a:t>
            </a:r>
            <a:r>
              <a:rPr lang="en-US" dirty="0" smtClean="0"/>
              <a:t>  sample F</a:t>
            </a:r>
          </a:p>
          <a:p>
            <a:pPr lvl="1"/>
            <a:r>
              <a:rPr lang="en-US" dirty="0" smtClean="0"/>
              <a:t>Well 7   add  10 </a:t>
            </a:r>
            <a:r>
              <a:rPr lang="en-US" dirty="0" err="1" smtClean="0"/>
              <a:t>uL</a:t>
            </a:r>
            <a:r>
              <a:rPr lang="en-US" dirty="0" smtClean="0"/>
              <a:t>  sample G</a:t>
            </a:r>
          </a:p>
          <a:p>
            <a:endParaRPr lang="en-US" dirty="0" smtClean="0"/>
          </a:p>
          <a:p>
            <a:endParaRPr lang="en-US" dirty="0"/>
          </a:p>
        </p:txBody>
      </p:sp>
      <p:sp>
        <p:nvSpPr>
          <p:cNvPr id="4" name="TextBox 3"/>
          <p:cNvSpPr txBox="1"/>
          <p:nvPr/>
        </p:nvSpPr>
        <p:spPr>
          <a:xfrm>
            <a:off x="7778337" y="997528"/>
            <a:ext cx="1520041" cy="4062651"/>
          </a:xfrm>
          <a:prstGeom prst="rect">
            <a:avLst/>
          </a:prstGeom>
          <a:noFill/>
        </p:spPr>
        <p:txBody>
          <a:bodyPr wrap="square" rtlCol="0">
            <a:spAutoFit/>
          </a:bodyPr>
          <a:lstStyle/>
          <a:p>
            <a:r>
              <a:rPr lang="en-US" sz="2400" cap="small" dirty="0" smtClean="0">
                <a:solidFill>
                  <a:schemeClr val="bg1"/>
                </a:solidFill>
                <a:latin typeface="Andalus" pitchFamily="18" charset="-78"/>
              </a:rPr>
              <a:t>Do Now</a:t>
            </a:r>
          </a:p>
          <a:p>
            <a:r>
              <a:rPr lang="en-US" sz="2400" cap="small" dirty="0" smtClean="0">
                <a:solidFill>
                  <a:schemeClr val="bg1"/>
                </a:solidFill>
                <a:latin typeface="Andalus" pitchFamily="18" charset="-78"/>
              </a:rPr>
              <a:t>Last one</a:t>
            </a:r>
          </a:p>
          <a:p>
            <a:r>
              <a:rPr lang="en-US" sz="2400" cap="small" dirty="0" smtClean="0">
                <a:solidFill>
                  <a:schemeClr val="bg1"/>
                </a:solidFill>
                <a:latin typeface="Andalus" pitchFamily="18" charset="-78"/>
              </a:rPr>
              <a:t>WHAT?</a:t>
            </a:r>
          </a:p>
          <a:p>
            <a:r>
              <a:rPr lang="en-US" sz="2400" cap="small" dirty="0" smtClean="0">
                <a:solidFill>
                  <a:schemeClr val="bg1"/>
                </a:solidFill>
                <a:latin typeface="Andalus" pitchFamily="18" charset="-78"/>
              </a:rPr>
              <a:t>Objectives</a:t>
            </a:r>
          </a:p>
          <a:p>
            <a:r>
              <a:rPr lang="en-US" sz="2400" cap="small" dirty="0" smtClean="0">
                <a:solidFill>
                  <a:schemeClr val="bg1"/>
                </a:solidFill>
                <a:latin typeface="Andalus" pitchFamily="18" charset="-78"/>
              </a:rPr>
              <a:t>The case</a:t>
            </a:r>
          </a:p>
          <a:p>
            <a:r>
              <a:rPr lang="en-US" sz="2400" cap="small" dirty="0" smtClean="0">
                <a:solidFill>
                  <a:schemeClr val="bg1"/>
                </a:solidFill>
                <a:latin typeface="Andalus" pitchFamily="18" charset="-78"/>
              </a:rPr>
              <a:t>History</a:t>
            </a:r>
          </a:p>
          <a:p>
            <a:r>
              <a:rPr lang="en-US" sz="2400" cap="small" dirty="0" smtClean="0">
                <a:solidFill>
                  <a:schemeClr val="bg1"/>
                </a:solidFill>
                <a:latin typeface="Andalus" pitchFamily="18" charset="-78"/>
              </a:rPr>
              <a:t>Evidence</a:t>
            </a:r>
          </a:p>
          <a:p>
            <a:r>
              <a:rPr lang="en-US" sz="2400" cap="small" dirty="0" smtClean="0">
                <a:solidFill>
                  <a:srgbClr val="FFFF00"/>
                </a:solidFill>
                <a:latin typeface="Andalus" pitchFamily="18" charset="-78"/>
              </a:rPr>
              <a:t>The Gel</a:t>
            </a:r>
          </a:p>
          <a:p>
            <a:r>
              <a:rPr lang="en-US" sz="2400" cap="small" dirty="0" smtClean="0">
                <a:solidFill>
                  <a:schemeClr val="bg1"/>
                </a:solidFill>
                <a:latin typeface="Andalus" pitchFamily="18" charset="-78"/>
              </a:rPr>
              <a:t>Suspects</a:t>
            </a:r>
          </a:p>
          <a:p>
            <a:r>
              <a:rPr lang="en-US" sz="2400" cap="small" dirty="0" smtClean="0">
                <a:solidFill>
                  <a:schemeClr val="bg1"/>
                </a:solidFill>
                <a:latin typeface="Andalus" pitchFamily="18" charset="-78"/>
              </a:rPr>
              <a:t>Closing</a:t>
            </a:r>
          </a:p>
          <a:p>
            <a:endParaRPr lang="en-US"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6000" dirty="0" smtClean="0"/>
              <a:t>What are some DNA uses in Forensic Identification?</a:t>
            </a:r>
            <a:endParaRPr lang="en-US" sz="6000" dirty="0"/>
          </a:p>
        </p:txBody>
      </p:sp>
      <p:sp>
        <p:nvSpPr>
          <p:cNvPr id="4" name="TextBox 3"/>
          <p:cNvSpPr txBox="1"/>
          <p:nvPr/>
        </p:nvSpPr>
        <p:spPr>
          <a:xfrm>
            <a:off x="7778337" y="997528"/>
            <a:ext cx="1520041" cy="4062651"/>
          </a:xfrm>
          <a:prstGeom prst="rect">
            <a:avLst/>
          </a:prstGeom>
          <a:noFill/>
        </p:spPr>
        <p:txBody>
          <a:bodyPr wrap="square" rtlCol="0">
            <a:spAutoFit/>
          </a:bodyPr>
          <a:lstStyle/>
          <a:p>
            <a:r>
              <a:rPr lang="en-US" sz="2400" cap="small" dirty="0" smtClean="0">
                <a:solidFill>
                  <a:schemeClr val="bg1"/>
                </a:solidFill>
                <a:latin typeface="Andalus" pitchFamily="18" charset="-78"/>
              </a:rPr>
              <a:t>Do Now</a:t>
            </a:r>
          </a:p>
          <a:p>
            <a:r>
              <a:rPr lang="en-US" sz="2400" cap="small" dirty="0" smtClean="0">
                <a:solidFill>
                  <a:schemeClr val="bg1"/>
                </a:solidFill>
                <a:latin typeface="Andalus" pitchFamily="18" charset="-78"/>
              </a:rPr>
              <a:t>Last one</a:t>
            </a:r>
          </a:p>
          <a:p>
            <a:r>
              <a:rPr lang="en-US" sz="2400" cap="small" dirty="0" smtClean="0">
                <a:solidFill>
                  <a:schemeClr val="bg1"/>
                </a:solidFill>
                <a:latin typeface="Andalus" pitchFamily="18" charset="-78"/>
              </a:rPr>
              <a:t>WHAT?</a:t>
            </a:r>
          </a:p>
          <a:p>
            <a:r>
              <a:rPr lang="en-US" sz="2400" cap="small" dirty="0" smtClean="0">
                <a:solidFill>
                  <a:schemeClr val="bg1"/>
                </a:solidFill>
                <a:latin typeface="Andalus" pitchFamily="18" charset="-78"/>
              </a:rPr>
              <a:t>Objectives</a:t>
            </a:r>
          </a:p>
          <a:p>
            <a:r>
              <a:rPr lang="en-US" sz="2400" cap="small" dirty="0" smtClean="0">
                <a:solidFill>
                  <a:schemeClr val="bg1"/>
                </a:solidFill>
                <a:latin typeface="Andalus" pitchFamily="18" charset="-78"/>
              </a:rPr>
              <a:t>The case</a:t>
            </a:r>
          </a:p>
          <a:p>
            <a:r>
              <a:rPr lang="en-US" sz="2400" cap="small" dirty="0" smtClean="0">
                <a:solidFill>
                  <a:schemeClr val="bg1"/>
                </a:solidFill>
                <a:latin typeface="Andalus" pitchFamily="18" charset="-78"/>
              </a:rPr>
              <a:t>History</a:t>
            </a:r>
          </a:p>
          <a:p>
            <a:r>
              <a:rPr lang="en-US" sz="2400" cap="small" dirty="0" smtClean="0">
                <a:solidFill>
                  <a:schemeClr val="bg1"/>
                </a:solidFill>
                <a:latin typeface="Andalus" pitchFamily="18" charset="-78"/>
              </a:rPr>
              <a:t>Evidence</a:t>
            </a:r>
          </a:p>
          <a:p>
            <a:r>
              <a:rPr lang="en-US" sz="2400" cap="small" dirty="0" smtClean="0">
                <a:solidFill>
                  <a:schemeClr val="bg1"/>
                </a:solidFill>
                <a:latin typeface="Andalus" pitchFamily="18" charset="-78"/>
              </a:rPr>
              <a:t>The Gel</a:t>
            </a:r>
          </a:p>
          <a:p>
            <a:r>
              <a:rPr lang="en-US" sz="2400" cap="small" dirty="0" smtClean="0">
                <a:solidFill>
                  <a:srgbClr val="FFFF00"/>
                </a:solidFill>
                <a:latin typeface="Andalus" pitchFamily="18" charset="-78"/>
              </a:rPr>
              <a:t>Suspects</a:t>
            </a:r>
          </a:p>
          <a:p>
            <a:r>
              <a:rPr lang="en-US" sz="2400" cap="small" dirty="0" smtClean="0">
                <a:solidFill>
                  <a:schemeClr val="bg1"/>
                </a:solidFill>
                <a:latin typeface="Andalus" pitchFamily="18" charset="-78"/>
              </a:rPr>
              <a:t>Closing</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13.JPG"/>
          <p:cNvPicPr>
            <a:picLocks noGrp="1" noChangeAspect="1"/>
          </p:cNvPicPr>
          <p:nvPr>
            <p:ph sz="quarter" idx="1"/>
          </p:nvPr>
        </p:nvPicPr>
        <p:blipFill>
          <a:blip r:embed="rId2" cstate="print"/>
          <a:stretch>
            <a:fillRect/>
          </a:stretch>
        </p:blipFill>
        <p:spPr>
          <a:xfrm>
            <a:off x="314000" y="1349045"/>
            <a:ext cx="3414889" cy="4572000"/>
          </a:xfrm>
        </p:spPr>
      </p:pic>
      <p:pic>
        <p:nvPicPr>
          <p:cNvPr id="5" name="Picture 4" descr="014.JPG"/>
          <p:cNvPicPr>
            <a:picLocks noChangeAspect="1"/>
          </p:cNvPicPr>
          <p:nvPr/>
        </p:nvPicPr>
        <p:blipFill>
          <a:blip r:embed="rId3" cstate="print"/>
          <a:stretch>
            <a:fillRect/>
          </a:stretch>
        </p:blipFill>
        <p:spPr>
          <a:xfrm>
            <a:off x="4053389" y="1294410"/>
            <a:ext cx="3583416" cy="479763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dirty="0" smtClean="0"/>
              <a:t>Do Now</a:t>
            </a:r>
          </a:p>
        </p:txBody>
      </p:sp>
      <p:sp>
        <p:nvSpPr>
          <p:cNvPr id="12291" name="Content Placeholder 2"/>
          <p:cNvSpPr>
            <a:spLocks noGrp="1"/>
          </p:cNvSpPr>
          <p:nvPr>
            <p:ph sz="quarter" idx="1"/>
          </p:nvPr>
        </p:nvSpPr>
        <p:spPr>
          <a:xfrm>
            <a:off x="457200" y="1662545"/>
            <a:ext cx="8223662" cy="4493780"/>
          </a:xfrm>
        </p:spPr>
        <p:txBody>
          <a:bodyPr/>
          <a:lstStyle/>
          <a:p>
            <a:pPr lvl="1"/>
            <a:r>
              <a:rPr lang="en-US" sz="4400" dirty="0" smtClean="0">
                <a:solidFill>
                  <a:schemeClr val="tx1"/>
                </a:solidFill>
              </a:rPr>
              <a:t>What is the use of electrophoresis?</a:t>
            </a:r>
          </a:p>
          <a:p>
            <a:pPr lvl="1"/>
            <a:r>
              <a:rPr lang="en-US" sz="4400" dirty="0" smtClean="0">
                <a:solidFill>
                  <a:schemeClr val="tx1"/>
                </a:solidFill>
              </a:rPr>
              <a:t>How does electrophoresis work?</a:t>
            </a:r>
            <a:endParaRPr lang="en-US" dirty="0" smtClean="0">
              <a:solidFill>
                <a:schemeClr val="tx1"/>
              </a:solidFill>
            </a:endParaRPr>
          </a:p>
          <a:p>
            <a:pPr lvl="1" eaLnBrk="1" hangingPunct="1">
              <a:buFont typeface="Wingdings 3" pitchFamily="18" charset="2"/>
              <a:buNone/>
            </a:pPr>
            <a:endParaRPr lang="en-US" dirty="0" smtClean="0">
              <a:solidFill>
                <a:schemeClr val="tx1"/>
              </a:solidFill>
            </a:endParaRPr>
          </a:p>
        </p:txBody>
      </p:sp>
      <p:sp>
        <p:nvSpPr>
          <p:cNvPr id="4" name="TextBox 3"/>
          <p:cNvSpPr txBox="1"/>
          <p:nvPr/>
        </p:nvSpPr>
        <p:spPr>
          <a:xfrm>
            <a:off x="7778337" y="997528"/>
            <a:ext cx="1520041" cy="4062651"/>
          </a:xfrm>
          <a:prstGeom prst="rect">
            <a:avLst/>
          </a:prstGeom>
          <a:noFill/>
        </p:spPr>
        <p:txBody>
          <a:bodyPr wrap="square" rtlCol="0">
            <a:spAutoFit/>
          </a:bodyPr>
          <a:lstStyle/>
          <a:p>
            <a:r>
              <a:rPr lang="en-US" sz="2400" cap="small" dirty="0" smtClean="0">
                <a:solidFill>
                  <a:srgbClr val="FFFF00"/>
                </a:solidFill>
                <a:latin typeface="Andalus" pitchFamily="18" charset="-78"/>
              </a:rPr>
              <a:t>Do Now</a:t>
            </a:r>
          </a:p>
          <a:p>
            <a:r>
              <a:rPr lang="en-US" sz="2400" cap="small" dirty="0" smtClean="0">
                <a:solidFill>
                  <a:schemeClr val="bg1"/>
                </a:solidFill>
                <a:latin typeface="Andalus" pitchFamily="18" charset="-78"/>
              </a:rPr>
              <a:t>Last one</a:t>
            </a:r>
          </a:p>
          <a:p>
            <a:r>
              <a:rPr lang="en-US" sz="2400" cap="small" dirty="0" smtClean="0">
                <a:solidFill>
                  <a:schemeClr val="bg1"/>
                </a:solidFill>
                <a:latin typeface="Andalus" pitchFamily="18" charset="-78"/>
              </a:rPr>
              <a:t>WHAT?</a:t>
            </a:r>
          </a:p>
          <a:p>
            <a:r>
              <a:rPr lang="en-US" sz="2400" cap="small" dirty="0" smtClean="0">
                <a:solidFill>
                  <a:schemeClr val="bg1"/>
                </a:solidFill>
                <a:latin typeface="Andalus" pitchFamily="18" charset="-78"/>
              </a:rPr>
              <a:t>Objectives</a:t>
            </a:r>
          </a:p>
          <a:p>
            <a:r>
              <a:rPr lang="en-US" sz="2400" cap="small" dirty="0" smtClean="0">
                <a:solidFill>
                  <a:schemeClr val="bg1"/>
                </a:solidFill>
                <a:latin typeface="Andalus" pitchFamily="18" charset="-78"/>
              </a:rPr>
              <a:t>The case</a:t>
            </a:r>
          </a:p>
          <a:p>
            <a:r>
              <a:rPr lang="en-US" sz="2400" cap="small" dirty="0" smtClean="0">
                <a:solidFill>
                  <a:schemeClr val="bg1"/>
                </a:solidFill>
                <a:latin typeface="Andalus" pitchFamily="18" charset="-78"/>
              </a:rPr>
              <a:t>History</a:t>
            </a:r>
          </a:p>
          <a:p>
            <a:r>
              <a:rPr lang="en-US" sz="2400" cap="small" dirty="0" smtClean="0">
                <a:solidFill>
                  <a:schemeClr val="bg1"/>
                </a:solidFill>
                <a:latin typeface="Andalus" pitchFamily="18" charset="-78"/>
              </a:rPr>
              <a:t>Evidence</a:t>
            </a:r>
          </a:p>
          <a:p>
            <a:r>
              <a:rPr lang="en-US" sz="2400" cap="small" dirty="0" smtClean="0">
                <a:solidFill>
                  <a:schemeClr val="bg1"/>
                </a:solidFill>
                <a:latin typeface="Andalus" pitchFamily="18" charset="-78"/>
              </a:rPr>
              <a:t>The Gel</a:t>
            </a:r>
          </a:p>
          <a:p>
            <a:r>
              <a:rPr lang="en-US" sz="2400" cap="small" dirty="0" smtClean="0">
                <a:solidFill>
                  <a:schemeClr val="bg1"/>
                </a:solidFill>
                <a:latin typeface="Andalus" pitchFamily="18" charset="-78"/>
              </a:rPr>
              <a:t>Suspects</a:t>
            </a:r>
          </a:p>
          <a:p>
            <a:r>
              <a:rPr lang="en-US" sz="2400" cap="small" dirty="0" smtClean="0">
                <a:solidFill>
                  <a:schemeClr val="bg1"/>
                </a:solidFill>
                <a:latin typeface="Andalus" pitchFamily="18" charset="-78"/>
              </a:rPr>
              <a:t>Closing</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Post-Lab Questions</a:t>
            </a:r>
            <a:endParaRPr lang="en-US" dirty="0"/>
          </a:p>
        </p:txBody>
      </p:sp>
      <p:sp>
        <p:nvSpPr>
          <p:cNvPr id="3" name="Content Placeholder 2"/>
          <p:cNvSpPr>
            <a:spLocks noGrp="1"/>
          </p:cNvSpPr>
          <p:nvPr>
            <p:ph sz="quarter" idx="1"/>
          </p:nvPr>
        </p:nvSpPr>
        <p:spPr/>
        <p:txBody>
          <a:bodyPr>
            <a:normAutofit fontScale="92500"/>
          </a:bodyPr>
          <a:lstStyle/>
          <a:p>
            <a:pPr lvl="0"/>
            <a:r>
              <a:rPr lang="en-US" dirty="0" smtClean="0"/>
              <a:t>Compare the dyes in the lanes of both wells to determine whose DNA matches the sample left at the crime scene. Who committed the crime?</a:t>
            </a:r>
          </a:p>
          <a:p>
            <a:pPr lvl="0"/>
            <a:r>
              <a:rPr lang="en-US" dirty="0" smtClean="0"/>
              <a:t> The crime scene suspect left behind a sample of blood at the crime scene that was used to construct a DNA profile of the thief.  Are there other ways that the perpetrator could have left a DNA sample for forensic Identification?</a:t>
            </a:r>
          </a:p>
          <a:p>
            <a:pPr lvl="0"/>
            <a:r>
              <a:rPr lang="en-US" dirty="0" smtClean="0"/>
              <a:t>Besides DNA evidence, list other types of non DNA evidence that a crime suspect could leave behind that might be used as forensic evidence?</a:t>
            </a:r>
          </a:p>
          <a:p>
            <a:endParaRPr lang="en-US" dirty="0"/>
          </a:p>
        </p:txBody>
      </p:sp>
      <p:sp>
        <p:nvSpPr>
          <p:cNvPr id="4" name="TextBox 3"/>
          <p:cNvSpPr txBox="1"/>
          <p:nvPr/>
        </p:nvSpPr>
        <p:spPr>
          <a:xfrm>
            <a:off x="7778337" y="997528"/>
            <a:ext cx="1520041" cy="4062651"/>
          </a:xfrm>
          <a:prstGeom prst="rect">
            <a:avLst/>
          </a:prstGeom>
          <a:noFill/>
        </p:spPr>
        <p:txBody>
          <a:bodyPr wrap="square" rtlCol="0">
            <a:spAutoFit/>
          </a:bodyPr>
          <a:lstStyle/>
          <a:p>
            <a:r>
              <a:rPr lang="en-US" sz="2400" cap="small" dirty="0" smtClean="0">
                <a:solidFill>
                  <a:schemeClr val="bg1"/>
                </a:solidFill>
                <a:latin typeface="Andalus" pitchFamily="18" charset="-78"/>
              </a:rPr>
              <a:t>Do Now</a:t>
            </a:r>
          </a:p>
          <a:p>
            <a:r>
              <a:rPr lang="en-US" sz="2400" cap="small" dirty="0" smtClean="0">
                <a:solidFill>
                  <a:schemeClr val="bg1"/>
                </a:solidFill>
                <a:latin typeface="Andalus" pitchFamily="18" charset="-78"/>
              </a:rPr>
              <a:t>Last one</a:t>
            </a:r>
          </a:p>
          <a:p>
            <a:r>
              <a:rPr lang="en-US" sz="2400" cap="small" dirty="0" smtClean="0">
                <a:solidFill>
                  <a:schemeClr val="bg1"/>
                </a:solidFill>
                <a:latin typeface="Andalus" pitchFamily="18" charset="-78"/>
              </a:rPr>
              <a:t>WHAT?</a:t>
            </a:r>
          </a:p>
          <a:p>
            <a:r>
              <a:rPr lang="en-US" sz="2400" cap="small" dirty="0" smtClean="0">
                <a:solidFill>
                  <a:schemeClr val="bg1"/>
                </a:solidFill>
                <a:latin typeface="Andalus" pitchFamily="18" charset="-78"/>
              </a:rPr>
              <a:t>Objectives</a:t>
            </a:r>
          </a:p>
          <a:p>
            <a:r>
              <a:rPr lang="en-US" sz="2400" cap="small" dirty="0" smtClean="0">
                <a:solidFill>
                  <a:schemeClr val="bg1"/>
                </a:solidFill>
                <a:latin typeface="Andalus" pitchFamily="18" charset="-78"/>
              </a:rPr>
              <a:t>The case</a:t>
            </a:r>
          </a:p>
          <a:p>
            <a:r>
              <a:rPr lang="en-US" sz="2400" cap="small" dirty="0" smtClean="0">
                <a:solidFill>
                  <a:schemeClr val="bg1"/>
                </a:solidFill>
                <a:latin typeface="Andalus" pitchFamily="18" charset="-78"/>
              </a:rPr>
              <a:t>History</a:t>
            </a:r>
          </a:p>
          <a:p>
            <a:r>
              <a:rPr lang="en-US" sz="2400" cap="small" dirty="0" smtClean="0">
                <a:solidFill>
                  <a:schemeClr val="bg1"/>
                </a:solidFill>
                <a:latin typeface="Andalus" pitchFamily="18" charset="-78"/>
              </a:rPr>
              <a:t>Evidence</a:t>
            </a:r>
          </a:p>
          <a:p>
            <a:r>
              <a:rPr lang="en-US" sz="2400" cap="small" dirty="0" smtClean="0">
                <a:solidFill>
                  <a:schemeClr val="bg1"/>
                </a:solidFill>
                <a:latin typeface="Andalus" pitchFamily="18" charset="-78"/>
              </a:rPr>
              <a:t>The Gel</a:t>
            </a:r>
          </a:p>
          <a:p>
            <a:r>
              <a:rPr lang="en-US" sz="2400" cap="small" dirty="0" smtClean="0">
                <a:solidFill>
                  <a:srgbClr val="FFFF00"/>
                </a:solidFill>
                <a:latin typeface="Andalus" pitchFamily="18" charset="-78"/>
              </a:rPr>
              <a:t>Suspects</a:t>
            </a:r>
          </a:p>
          <a:p>
            <a:r>
              <a:rPr lang="en-US" sz="2400" cap="small" dirty="0" smtClean="0">
                <a:solidFill>
                  <a:schemeClr val="bg1"/>
                </a:solidFill>
                <a:latin typeface="Andalus" pitchFamily="18" charset="-78"/>
              </a:rPr>
              <a:t>Closing</a:t>
            </a:r>
          </a:p>
          <a:p>
            <a:endParaRPr lang="en-US"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a:t>
            </a:r>
            <a:endParaRPr lang="en-US" dirty="0"/>
          </a:p>
        </p:txBody>
      </p:sp>
      <p:sp>
        <p:nvSpPr>
          <p:cNvPr id="3" name="Content Placeholder 2"/>
          <p:cNvSpPr>
            <a:spLocks noGrp="1"/>
          </p:cNvSpPr>
          <p:nvPr>
            <p:ph sz="quarter" idx="1"/>
          </p:nvPr>
        </p:nvSpPr>
        <p:spPr/>
        <p:txBody>
          <a:bodyPr/>
          <a:lstStyle/>
          <a:p>
            <a:pPr>
              <a:buNone/>
            </a:pPr>
            <a:r>
              <a:rPr lang="en-US" sz="4000" dirty="0" smtClean="0"/>
              <a:t>Did we do this?</a:t>
            </a:r>
          </a:p>
          <a:p>
            <a:r>
              <a:rPr lang="en-US" sz="2800" dirty="0" smtClean="0"/>
              <a:t>Set up an electrophoresis gel that can solve the crime of the stolen crown</a:t>
            </a:r>
          </a:p>
          <a:p>
            <a:r>
              <a:rPr lang="en-US" sz="2800" dirty="0" smtClean="0"/>
              <a:t>Use biotechnology skills to investigate the way in which some crimes are solved using DNA evidence.</a:t>
            </a:r>
          </a:p>
          <a:p>
            <a:endParaRPr lang="en-US" dirty="0"/>
          </a:p>
        </p:txBody>
      </p:sp>
      <p:sp>
        <p:nvSpPr>
          <p:cNvPr id="4" name="TextBox 3"/>
          <p:cNvSpPr txBox="1"/>
          <p:nvPr/>
        </p:nvSpPr>
        <p:spPr>
          <a:xfrm>
            <a:off x="7778337" y="997528"/>
            <a:ext cx="1520041" cy="4062651"/>
          </a:xfrm>
          <a:prstGeom prst="rect">
            <a:avLst/>
          </a:prstGeom>
          <a:noFill/>
        </p:spPr>
        <p:txBody>
          <a:bodyPr wrap="square" rtlCol="0">
            <a:spAutoFit/>
          </a:bodyPr>
          <a:lstStyle/>
          <a:p>
            <a:r>
              <a:rPr lang="en-US" sz="2400" cap="small" dirty="0" smtClean="0">
                <a:solidFill>
                  <a:schemeClr val="bg1"/>
                </a:solidFill>
                <a:latin typeface="Andalus" pitchFamily="18" charset="-78"/>
              </a:rPr>
              <a:t>Do Now</a:t>
            </a:r>
          </a:p>
          <a:p>
            <a:r>
              <a:rPr lang="en-US" sz="2400" cap="small" dirty="0" smtClean="0">
                <a:solidFill>
                  <a:schemeClr val="bg1"/>
                </a:solidFill>
                <a:latin typeface="Andalus" pitchFamily="18" charset="-78"/>
              </a:rPr>
              <a:t>Last one</a:t>
            </a:r>
          </a:p>
          <a:p>
            <a:r>
              <a:rPr lang="en-US" sz="2400" cap="small" dirty="0" smtClean="0">
                <a:solidFill>
                  <a:schemeClr val="bg1"/>
                </a:solidFill>
                <a:latin typeface="Andalus" pitchFamily="18" charset="-78"/>
              </a:rPr>
              <a:t>WHAT?</a:t>
            </a:r>
          </a:p>
          <a:p>
            <a:r>
              <a:rPr lang="en-US" sz="2400" cap="small" dirty="0" smtClean="0">
                <a:solidFill>
                  <a:schemeClr val="bg1"/>
                </a:solidFill>
                <a:latin typeface="Andalus" pitchFamily="18" charset="-78"/>
              </a:rPr>
              <a:t>Objectives</a:t>
            </a:r>
          </a:p>
          <a:p>
            <a:r>
              <a:rPr lang="en-US" sz="2400" cap="small" dirty="0" smtClean="0">
                <a:solidFill>
                  <a:schemeClr val="bg1"/>
                </a:solidFill>
                <a:latin typeface="Andalus" pitchFamily="18" charset="-78"/>
              </a:rPr>
              <a:t>The case</a:t>
            </a:r>
          </a:p>
          <a:p>
            <a:r>
              <a:rPr lang="en-US" sz="2400" cap="small" dirty="0" smtClean="0">
                <a:solidFill>
                  <a:schemeClr val="bg1"/>
                </a:solidFill>
                <a:latin typeface="Andalus" pitchFamily="18" charset="-78"/>
              </a:rPr>
              <a:t>History</a:t>
            </a:r>
          </a:p>
          <a:p>
            <a:r>
              <a:rPr lang="en-US" sz="2400" cap="small" dirty="0" smtClean="0">
                <a:solidFill>
                  <a:schemeClr val="bg1"/>
                </a:solidFill>
                <a:latin typeface="Andalus" pitchFamily="18" charset="-78"/>
              </a:rPr>
              <a:t>Evidence</a:t>
            </a:r>
          </a:p>
          <a:p>
            <a:r>
              <a:rPr lang="en-US" sz="2400" cap="small" dirty="0" smtClean="0">
                <a:solidFill>
                  <a:schemeClr val="bg1"/>
                </a:solidFill>
                <a:latin typeface="Andalus" pitchFamily="18" charset="-78"/>
              </a:rPr>
              <a:t>The Gel</a:t>
            </a:r>
          </a:p>
          <a:p>
            <a:r>
              <a:rPr lang="en-US" sz="2400" cap="small" dirty="0" smtClean="0">
                <a:solidFill>
                  <a:schemeClr val="bg1"/>
                </a:solidFill>
                <a:latin typeface="Andalus" pitchFamily="18" charset="-78"/>
              </a:rPr>
              <a:t>Suspects</a:t>
            </a:r>
          </a:p>
          <a:p>
            <a:r>
              <a:rPr lang="en-US" sz="2400" cap="small" dirty="0" smtClean="0">
                <a:solidFill>
                  <a:srgbClr val="FFFF00"/>
                </a:solidFill>
                <a:latin typeface="Andalus" pitchFamily="18" charset="-78"/>
              </a:rPr>
              <a:t>Closing</a:t>
            </a:r>
          </a:p>
          <a:p>
            <a:endParaRPr lang="en-US"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69223"/>
            <a:ext cx="7500336" cy="947057"/>
          </a:xfrm>
        </p:spPr>
        <p:txBody>
          <a:bodyPr>
            <a:normAutofit fontScale="90000"/>
          </a:bodyPr>
          <a:lstStyle/>
          <a:p>
            <a:r>
              <a:rPr lang="en-US" dirty="0" smtClean="0"/>
              <a:t>The Case of the Missing Crown</a:t>
            </a:r>
            <a:br>
              <a:rPr lang="en-US" dirty="0" smtClean="0"/>
            </a:br>
            <a:r>
              <a:rPr lang="en-US" dirty="0" smtClean="0"/>
              <a:t>Answers</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The solutions contain various combinations of </a:t>
            </a:r>
            <a:r>
              <a:rPr lang="en-US" dirty="0" err="1" smtClean="0"/>
              <a:t>Bromophenol</a:t>
            </a:r>
            <a:r>
              <a:rPr lang="en-US" dirty="0" smtClean="0"/>
              <a:t> blue (purple), </a:t>
            </a:r>
            <a:r>
              <a:rPr lang="en-US" dirty="0" err="1" smtClean="0"/>
              <a:t>Xylene</a:t>
            </a:r>
            <a:r>
              <a:rPr lang="en-US" dirty="0" smtClean="0"/>
              <a:t> </a:t>
            </a:r>
            <a:r>
              <a:rPr lang="en-US" dirty="0" err="1" smtClean="0"/>
              <a:t>cyanole</a:t>
            </a:r>
            <a:r>
              <a:rPr lang="en-US" dirty="0" smtClean="0"/>
              <a:t> (blue), and Orange G (orange).</a:t>
            </a:r>
          </a:p>
          <a:p>
            <a:r>
              <a:rPr lang="en-US" dirty="0" smtClean="0"/>
              <a:t>Suspect                                 Colors on Gel</a:t>
            </a:r>
          </a:p>
          <a:p>
            <a:pPr>
              <a:buNone/>
            </a:pPr>
            <a:r>
              <a:rPr lang="en-US" sz="2400" dirty="0" smtClean="0"/>
              <a:t>A  </a:t>
            </a:r>
            <a:r>
              <a:rPr lang="en-US" sz="2400" dirty="0" err="1" smtClean="0"/>
              <a:t>Porterford</a:t>
            </a:r>
            <a:r>
              <a:rPr lang="en-US" sz="2400" dirty="0" smtClean="0"/>
              <a:t>; the butler  -                   Orange, purple</a:t>
            </a:r>
          </a:p>
          <a:p>
            <a:pPr>
              <a:buNone/>
            </a:pPr>
            <a:r>
              <a:rPr lang="en-US" sz="2400" dirty="0" smtClean="0"/>
              <a:t>B  Colonel </a:t>
            </a:r>
            <a:r>
              <a:rPr lang="en-US" sz="2400" dirty="0" err="1" smtClean="0"/>
              <a:t>Hornblower</a:t>
            </a:r>
            <a:r>
              <a:rPr lang="en-US" sz="2400" dirty="0" smtClean="0"/>
              <a:t> ; Army officer, retired – Blue</a:t>
            </a:r>
          </a:p>
          <a:p>
            <a:pPr>
              <a:buNone/>
            </a:pPr>
            <a:r>
              <a:rPr lang="en-US" sz="2400" dirty="0" smtClean="0"/>
              <a:t>C  Franz; the cook                                 -  Orange, purple</a:t>
            </a:r>
          </a:p>
          <a:p>
            <a:pPr>
              <a:buNone/>
            </a:pPr>
            <a:r>
              <a:rPr lang="en-US" sz="2400" dirty="0" smtClean="0"/>
              <a:t>D  Vance; the chauffer                          - Blue purple</a:t>
            </a:r>
          </a:p>
          <a:p>
            <a:pPr>
              <a:buNone/>
            </a:pPr>
            <a:r>
              <a:rPr lang="en-US" sz="2400" dirty="0" smtClean="0"/>
              <a:t>E   Martini; the carpenter               - Orange, purple, blue</a:t>
            </a:r>
          </a:p>
          <a:p>
            <a:pPr>
              <a:buNone/>
            </a:pPr>
            <a:r>
              <a:rPr lang="en-US" sz="2400" dirty="0" smtClean="0"/>
              <a:t>F    Senorita Esmeralda; the maid       - Purple</a:t>
            </a:r>
          </a:p>
          <a:p>
            <a:pPr>
              <a:buNone/>
            </a:pPr>
            <a:r>
              <a:rPr lang="en-US" sz="2400" dirty="0" smtClean="0"/>
              <a:t>G   Juan; the gardener			- Orange</a:t>
            </a:r>
          </a:p>
          <a:p>
            <a:pPr>
              <a:buNone/>
            </a:pPr>
            <a:r>
              <a:rPr lang="en-US" sz="2400" dirty="0" smtClean="0"/>
              <a:t>E    Crime Scene                                   - Orange, purple, blue															         </a:t>
            </a:r>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599"/>
            <a:ext cx="7500336" cy="875805"/>
          </a:xfrm>
        </p:spPr>
        <p:txBody>
          <a:bodyPr>
            <a:normAutofit fontScale="90000"/>
          </a:bodyPr>
          <a:lstStyle/>
          <a:p>
            <a:r>
              <a:rPr lang="en-US" dirty="0" smtClean="0"/>
              <a:t>Some Examples of DNA Uses for Forensic Identification</a:t>
            </a:r>
            <a:endParaRPr lang="en-US" dirty="0"/>
          </a:p>
        </p:txBody>
      </p:sp>
      <p:sp>
        <p:nvSpPr>
          <p:cNvPr id="3" name="Content Placeholder 2"/>
          <p:cNvSpPr>
            <a:spLocks noGrp="1"/>
          </p:cNvSpPr>
          <p:nvPr>
            <p:ph sz="quarter" idx="1"/>
          </p:nvPr>
        </p:nvSpPr>
        <p:spPr/>
        <p:txBody>
          <a:bodyPr>
            <a:normAutofit fontScale="92500" lnSpcReduction="10000"/>
          </a:bodyPr>
          <a:lstStyle/>
          <a:p>
            <a:r>
              <a:rPr lang="en-US" sz="2400" dirty="0" smtClean="0"/>
              <a:t>Identify potential suspects whose DNA may match evidence left at crime scenes</a:t>
            </a:r>
          </a:p>
          <a:p>
            <a:r>
              <a:rPr lang="en-US" sz="2400" dirty="0" smtClean="0"/>
              <a:t>Exonerate persons wrongly accused of crimes</a:t>
            </a:r>
          </a:p>
          <a:p>
            <a:r>
              <a:rPr lang="en-US" sz="2400" dirty="0" smtClean="0"/>
              <a:t>Identify crime and catastrophe victims</a:t>
            </a:r>
          </a:p>
          <a:p>
            <a:r>
              <a:rPr lang="en-US" sz="2400" dirty="0" smtClean="0"/>
              <a:t>Establish paternity and other family relationships</a:t>
            </a:r>
          </a:p>
          <a:p>
            <a:r>
              <a:rPr lang="en-US" sz="2400" dirty="0" smtClean="0"/>
              <a:t>Identify endangered and protected species as an aid to wildlife officials (could be used for prosecuting poachers)</a:t>
            </a:r>
          </a:p>
          <a:p>
            <a:r>
              <a:rPr lang="en-US" sz="2400" dirty="0" smtClean="0"/>
              <a:t>Detect bacteria and other organisms that may pollute air, water, soil, and food</a:t>
            </a:r>
          </a:p>
          <a:p>
            <a:r>
              <a:rPr lang="en-US" sz="2400" dirty="0" smtClean="0"/>
              <a:t>Match organ donors with recipients in transplant programs</a:t>
            </a:r>
          </a:p>
          <a:p>
            <a:r>
              <a:rPr lang="en-US" sz="2400" dirty="0" smtClean="0"/>
              <a:t>Determine pedigree for seed or livestock breeds</a:t>
            </a:r>
          </a:p>
          <a:p>
            <a:r>
              <a:rPr lang="en-US" sz="2400" dirty="0" smtClean="0"/>
              <a:t>Authenticate consumables such as caviar and wine</a:t>
            </a:r>
          </a:p>
          <a:p>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Is DNA effective in Identifying persons</a:t>
            </a:r>
            <a:r>
              <a:rPr lang="en-US" dirty="0" smtClean="0"/>
              <a:t>?</a:t>
            </a:r>
            <a:endParaRPr lang="en-US" dirty="0"/>
          </a:p>
        </p:txBody>
      </p:sp>
      <p:sp>
        <p:nvSpPr>
          <p:cNvPr id="3" name="Content Placeholder 2"/>
          <p:cNvSpPr>
            <a:spLocks noGrp="1"/>
          </p:cNvSpPr>
          <p:nvPr>
            <p:ph sz="quarter" idx="1"/>
          </p:nvPr>
        </p:nvSpPr>
        <p:spPr/>
        <p:txBody>
          <a:bodyPr>
            <a:normAutofit fontScale="92500" lnSpcReduction="10000"/>
          </a:bodyPr>
          <a:lstStyle/>
          <a:p>
            <a:pPr lvl="2"/>
            <a:r>
              <a:rPr lang="en-US" sz="2400" b="1" dirty="0" smtClean="0"/>
              <a:t>DNA Identification can be quite effective if used intelligently. Portions of the DNA sequence that vary the most among humans must be used; also, portions must be large enough to overcome the fact that human mating is not absolutely random.</a:t>
            </a:r>
          </a:p>
          <a:p>
            <a:pPr lvl="2"/>
            <a:r>
              <a:rPr lang="en-US" sz="2400" b="1" dirty="0" smtClean="0"/>
              <a:t>Consider the scenario of a crime scene investigation…</a:t>
            </a:r>
          </a:p>
          <a:p>
            <a:pPr lvl="2"/>
            <a:r>
              <a:rPr lang="en-US" sz="2400" b="1" dirty="0" smtClean="0"/>
              <a:t>Assume that type O blood is found at the crime scene . Type O occurs in about 45% of  Americans. If investigators type only for ABO, finding that the “suspect" in a crime is type O really doesn’t reveal very much.</a:t>
            </a:r>
          </a:p>
          <a:p>
            <a:pPr lvl="2"/>
            <a:r>
              <a:rPr lang="en-US" sz="2400" b="1" smtClean="0"/>
              <a:t>If, in </a:t>
            </a:r>
            <a:endParaRPr lang="en-US" sz="2400" b="1" dirty="0" smtClean="0"/>
          </a:p>
          <a:p>
            <a:pPr lvl="2"/>
            <a:endParaRPr lang="en-US" sz="2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Conclusions from lab 1</a:t>
            </a:r>
          </a:p>
        </p:txBody>
      </p:sp>
      <p:sp>
        <p:nvSpPr>
          <p:cNvPr id="28675" name="Content Placeholder 2"/>
          <p:cNvSpPr>
            <a:spLocks noGrp="1"/>
          </p:cNvSpPr>
          <p:nvPr>
            <p:ph sz="half" idx="1"/>
          </p:nvPr>
        </p:nvSpPr>
        <p:spPr>
          <a:xfrm>
            <a:off x="341313" y="1560950"/>
            <a:ext cx="4028806" cy="4830763"/>
          </a:xfrm>
        </p:spPr>
        <p:txBody>
          <a:bodyPr>
            <a:noAutofit/>
          </a:bodyPr>
          <a:lstStyle/>
          <a:p>
            <a:r>
              <a:rPr lang="en-US" sz="2800" dirty="0" smtClean="0">
                <a:cs typeface="Arial" charset="0"/>
              </a:rPr>
              <a:t>You should have guessed that </a:t>
            </a:r>
            <a:r>
              <a:rPr lang="en-US" sz="2800" b="1" dirty="0" err="1" smtClean="0">
                <a:solidFill>
                  <a:srgbClr val="0066FF"/>
                </a:solidFill>
                <a:cs typeface="Arial" charset="0"/>
              </a:rPr>
              <a:t>Xylene</a:t>
            </a:r>
            <a:r>
              <a:rPr lang="en-US" sz="2800" b="1" dirty="0" smtClean="0">
                <a:solidFill>
                  <a:srgbClr val="0066FF"/>
                </a:solidFill>
                <a:cs typeface="Arial" charset="0"/>
              </a:rPr>
              <a:t> </a:t>
            </a:r>
            <a:r>
              <a:rPr lang="en-US" sz="2800" b="1" dirty="0" err="1" smtClean="0">
                <a:solidFill>
                  <a:srgbClr val="0066FF"/>
                </a:solidFill>
                <a:cs typeface="Arial" charset="0"/>
              </a:rPr>
              <a:t>Cyanol</a:t>
            </a:r>
            <a:r>
              <a:rPr lang="en-US" sz="2800" dirty="0" smtClean="0">
                <a:cs typeface="Arial" charset="0"/>
              </a:rPr>
              <a:t> was the largest from the results</a:t>
            </a:r>
          </a:p>
          <a:p>
            <a:pPr lvl="1"/>
            <a:r>
              <a:rPr lang="en-US" sz="2400" dirty="0" smtClean="0"/>
              <a:t>BUT……. </a:t>
            </a:r>
            <a:r>
              <a:rPr lang="en-US" sz="2400" b="1" dirty="0" err="1" smtClean="0">
                <a:solidFill>
                  <a:srgbClr val="9933FF"/>
                </a:solidFill>
              </a:rPr>
              <a:t>Bromophenol</a:t>
            </a:r>
            <a:r>
              <a:rPr lang="en-US" sz="2400" b="1" dirty="0" smtClean="0">
                <a:solidFill>
                  <a:srgbClr val="9933FF"/>
                </a:solidFill>
              </a:rPr>
              <a:t> Blue</a:t>
            </a:r>
            <a:r>
              <a:rPr lang="en-US" sz="2400" dirty="0" smtClean="0"/>
              <a:t> has groups that make it very negatively charged so it is </a:t>
            </a:r>
            <a:r>
              <a:rPr lang="ja-JP" altLang="en-US" sz="2400" smtClean="0"/>
              <a:t>“</a:t>
            </a:r>
            <a:r>
              <a:rPr lang="en-US" altLang="ja-JP" sz="2400" dirty="0" smtClean="0">
                <a:cs typeface="Arial" charset="0"/>
              </a:rPr>
              <a:t>pulled on</a:t>
            </a:r>
            <a:r>
              <a:rPr lang="ja-JP" altLang="en-US" sz="2400" smtClean="0"/>
              <a:t>”</a:t>
            </a:r>
            <a:r>
              <a:rPr lang="en-US" altLang="ja-JP" sz="2400" dirty="0" smtClean="0">
                <a:cs typeface="Arial" charset="0"/>
              </a:rPr>
              <a:t> harder by the + electrode</a:t>
            </a:r>
          </a:p>
          <a:p>
            <a:endParaRPr lang="en-US" sz="2800" dirty="0" smtClean="0"/>
          </a:p>
        </p:txBody>
      </p:sp>
      <p:pic>
        <p:nvPicPr>
          <p:cNvPr id="28676" name="Picture 4"/>
          <p:cNvPicPr>
            <a:picLocks noChangeAspect="1"/>
          </p:cNvPicPr>
          <p:nvPr/>
        </p:nvPicPr>
        <p:blipFill>
          <a:blip r:embed="rId2" cstate="print"/>
          <a:srcRect/>
          <a:stretch>
            <a:fillRect/>
          </a:stretch>
        </p:blipFill>
        <p:spPr bwMode="auto">
          <a:xfrm>
            <a:off x="4297175" y="2509838"/>
            <a:ext cx="4610100" cy="2219325"/>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smtClean="0">
                <a:solidFill>
                  <a:srgbClr val="FF0000"/>
                </a:solidFill>
              </a:rPr>
              <a:t>Wait, What?</a:t>
            </a:r>
            <a:endParaRPr lang="en-US" sz="4000" dirty="0">
              <a:solidFill>
                <a:srgbClr val="FF0000"/>
              </a:solidFill>
            </a:endParaRPr>
          </a:p>
        </p:txBody>
      </p:sp>
      <p:sp>
        <p:nvSpPr>
          <p:cNvPr id="6" name="Content Placeholder 5"/>
          <p:cNvSpPr>
            <a:spLocks noGrp="1"/>
          </p:cNvSpPr>
          <p:nvPr>
            <p:ph sz="quarter" idx="1"/>
          </p:nvPr>
        </p:nvSpPr>
        <p:spPr/>
        <p:txBody>
          <a:bodyPr/>
          <a:lstStyle/>
          <a:p>
            <a:r>
              <a:rPr lang="en-US" dirty="0" smtClean="0">
                <a:hlinkClick r:id="rId2"/>
              </a:rPr>
              <a:t>http://news.nationalgeographic.com/news/2012/01/120105-fish-mimics-octopus-kopp-science/</a:t>
            </a:r>
            <a:endParaRPr lang="en-US" dirty="0"/>
          </a:p>
        </p:txBody>
      </p:sp>
      <p:sp>
        <p:nvSpPr>
          <p:cNvPr id="4" name="TextBox 3"/>
          <p:cNvSpPr txBox="1"/>
          <p:nvPr/>
        </p:nvSpPr>
        <p:spPr>
          <a:xfrm>
            <a:off x="7778337" y="997528"/>
            <a:ext cx="1520041" cy="4062651"/>
          </a:xfrm>
          <a:prstGeom prst="rect">
            <a:avLst/>
          </a:prstGeom>
          <a:noFill/>
        </p:spPr>
        <p:txBody>
          <a:bodyPr wrap="square" rtlCol="0">
            <a:spAutoFit/>
          </a:bodyPr>
          <a:lstStyle/>
          <a:p>
            <a:r>
              <a:rPr lang="en-US" sz="2400" cap="small" dirty="0" smtClean="0">
                <a:solidFill>
                  <a:schemeClr val="bg1"/>
                </a:solidFill>
                <a:latin typeface="Andalus" pitchFamily="18" charset="-78"/>
              </a:rPr>
              <a:t>Do Now</a:t>
            </a:r>
          </a:p>
          <a:p>
            <a:r>
              <a:rPr lang="en-US" sz="2400" cap="small" dirty="0" smtClean="0">
                <a:solidFill>
                  <a:schemeClr val="bg1"/>
                </a:solidFill>
                <a:latin typeface="Andalus" pitchFamily="18" charset="-78"/>
              </a:rPr>
              <a:t>Last one</a:t>
            </a:r>
          </a:p>
          <a:p>
            <a:r>
              <a:rPr lang="en-US" sz="2400" cap="small" dirty="0" smtClean="0">
                <a:solidFill>
                  <a:srgbClr val="FFFF00"/>
                </a:solidFill>
                <a:latin typeface="Andalus" pitchFamily="18" charset="-78"/>
              </a:rPr>
              <a:t>WHAT?</a:t>
            </a:r>
          </a:p>
          <a:p>
            <a:r>
              <a:rPr lang="en-US" sz="2400" cap="small" dirty="0" smtClean="0">
                <a:solidFill>
                  <a:schemeClr val="bg1"/>
                </a:solidFill>
                <a:latin typeface="Andalus" pitchFamily="18" charset="-78"/>
              </a:rPr>
              <a:t>Objectives</a:t>
            </a:r>
          </a:p>
          <a:p>
            <a:r>
              <a:rPr lang="en-US" sz="2400" cap="small" dirty="0" smtClean="0">
                <a:solidFill>
                  <a:schemeClr val="bg1"/>
                </a:solidFill>
                <a:latin typeface="Andalus" pitchFamily="18" charset="-78"/>
              </a:rPr>
              <a:t>The case</a:t>
            </a:r>
          </a:p>
          <a:p>
            <a:r>
              <a:rPr lang="en-US" sz="2400" cap="small" dirty="0" smtClean="0">
                <a:solidFill>
                  <a:schemeClr val="bg1"/>
                </a:solidFill>
                <a:latin typeface="Andalus" pitchFamily="18" charset="-78"/>
              </a:rPr>
              <a:t>History</a:t>
            </a:r>
          </a:p>
          <a:p>
            <a:r>
              <a:rPr lang="en-US" sz="2400" cap="small" dirty="0" smtClean="0">
                <a:solidFill>
                  <a:schemeClr val="bg1"/>
                </a:solidFill>
                <a:latin typeface="Andalus" pitchFamily="18" charset="-78"/>
              </a:rPr>
              <a:t>Evidence</a:t>
            </a:r>
          </a:p>
          <a:p>
            <a:r>
              <a:rPr lang="en-US" sz="2400" cap="small" dirty="0" smtClean="0">
                <a:solidFill>
                  <a:schemeClr val="bg1"/>
                </a:solidFill>
                <a:latin typeface="Andalus" pitchFamily="18" charset="-78"/>
              </a:rPr>
              <a:t>The Gel</a:t>
            </a:r>
          </a:p>
          <a:p>
            <a:r>
              <a:rPr lang="en-US" sz="2400" cap="small" dirty="0" smtClean="0">
                <a:solidFill>
                  <a:schemeClr val="bg1"/>
                </a:solidFill>
                <a:latin typeface="Andalus" pitchFamily="18" charset="-78"/>
              </a:rPr>
              <a:t>Suspects</a:t>
            </a:r>
          </a:p>
          <a:p>
            <a:r>
              <a:rPr lang="en-US" sz="2400" cap="small" dirty="0" smtClean="0">
                <a:solidFill>
                  <a:schemeClr val="bg1"/>
                </a:solidFill>
                <a:latin typeface="Andalus" pitchFamily="18" charset="-78"/>
              </a:rPr>
              <a:t>Closing</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6000" i="1" dirty="0" smtClean="0">
                <a:solidFill>
                  <a:schemeClr val="tx1"/>
                </a:solidFill>
                <a:latin typeface="+mj-lt"/>
                <a:ea typeface="+mj-ea"/>
                <a:cs typeface="+mj-cs"/>
              </a:rPr>
              <a:t>Objectives</a:t>
            </a:r>
            <a:endParaRPr lang="en-US" dirty="0"/>
          </a:p>
        </p:txBody>
      </p:sp>
      <p:sp>
        <p:nvSpPr>
          <p:cNvPr id="4" name="Content Placeholder 3"/>
          <p:cNvSpPr>
            <a:spLocks noGrp="1"/>
          </p:cNvSpPr>
          <p:nvPr>
            <p:ph sz="quarter" idx="1"/>
          </p:nvPr>
        </p:nvSpPr>
        <p:spPr/>
        <p:txBody>
          <a:bodyPr>
            <a:normAutofit/>
          </a:bodyPr>
          <a:lstStyle/>
          <a:p>
            <a:pPr>
              <a:buNone/>
            </a:pPr>
            <a:r>
              <a:rPr lang="en-US" sz="3200" dirty="0" smtClean="0"/>
              <a:t>SWBAT:</a:t>
            </a:r>
          </a:p>
          <a:p>
            <a:r>
              <a:rPr lang="en-US" sz="3200" dirty="0" smtClean="0"/>
              <a:t>Set up an electrophoresis gel that can solve the crime of the stolen crown</a:t>
            </a:r>
          </a:p>
          <a:p>
            <a:r>
              <a:rPr lang="en-US" sz="3200" dirty="0" smtClean="0"/>
              <a:t>Use biotechnology skills to investigate the way in which some crimes are solved using DNA evidence.</a:t>
            </a:r>
          </a:p>
        </p:txBody>
      </p:sp>
      <p:sp>
        <p:nvSpPr>
          <p:cNvPr id="5" name="TextBox 4"/>
          <p:cNvSpPr txBox="1"/>
          <p:nvPr/>
        </p:nvSpPr>
        <p:spPr>
          <a:xfrm>
            <a:off x="7778337" y="997528"/>
            <a:ext cx="1520041" cy="4062651"/>
          </a:xfrm>
          <a:prstGeom prst="rect">
            <a:avLst/>
          </a:prstGeom>
          <a:noFill/>
        </p:spPr>
        <p:txBody>
          <a:bodyPr wrap="square" rtlCol="0">
            <a:spAutoFit/>
          </a:bodyPr>
          <a:lstStyle/>
          <a:p>
            <a:r>
              <a:rPr lang="en-US" sz="2400" cap="small" dirty="0" smtClean="0">
                <a:solidFill>
                  <a:schemeClr val="bg1"/>
                </a:solidFill>
                <a:latin typeface="Andalus" pitchFamily="18" charset="-78"/>
              </a:rPr>
              <a:t>Do Now</a:t>
            </a:r>
          </a:p>
          <a:p>
            <a:r>
              <a:rPr lang="en-US" sz="2400" cap="small" dirty="0" smtClean="0">
                <a:solidFill>
                  <a:schemeClr val="bg1"/>
                </a:solidFill>
                <a:latin typeface="Andalus" pitchFamily="18" charset="-78"/>
              </a:rPr>
              <a:t>Last one</a:t>
            </a:r>
          </a:p>
          <a:p>
            <a:r>
              <a:rPr lang="en-US" sz="2400" cap="small" dirty="0" smtClean="0">
                <a:solidFill>
                  <a:schemeClr val="bg1"/>
                </a:solidFill>
                <a:latin typeface="Andalus" pitchFamily="18" charset="-78"/>
              </a:rPr>
              <a:t>WHAT?</a:t>
            </a:r>
          </a:p>
          <a:p>
            <a:r>
              <a:rPr lang="en-US" sz="2400" cap="small" dirty="0" smtClean="0">
                <a:solidFill>
                  <a:srgbClr val="FFFF00"/>
                </a:solidFill>
                <a:latin typeface="Andalus" pitchFamily="18" charset="-78"/>
              </a:rPr>
              <a:t>Objectives</a:t>
            </a:r>
          </a:p>
          <a:p>
            <a:r>
              <a:rPr lang="en-US" sz="2400" cap="small" dirty="0" smtClean="0">
                <a:solidFill>
                  <a:schemeClr val="bg1"/>
                </a:solidFill>
                <a:latin typeface="Andalus" pitchFamily="18" charset="-78"/>
              </a:rPr>
              <a:t>The case</a:t>
            </a:r>
          </a:p>
          <a:p>
            <a:r>
              <a:rPr lang="en-US" sz="2400" cap="small" dirty="0" smtClean="0">
                <a:solidFill>
                  <a:schemeClr val="bg1"/>
                </a:solidFill>
                <a:latin typeface="Andalus" pitchFamily="18" charset="-78"/>
              </a:rPr>
              <a:t>History</a:t>
            </a:r>
          </a:p>
          <a:p>
            <a:r>
              <a:rPr lang="en-US" sz="2400" cap="small" dirty="0" smtClean="0">
                <a:solidFill>
                  <a:schemeClr val="bg1"/>
                </a:solidFill>
                <a:latin typeface="Andalus" pitchFamily="18" charset="-78"/>
              </a:rPr>
              <a:t>Evidence</a:t>
            </a:r>
          </a:p>
          <a:p>
            <a:r>
              <a:rPr lang="en-US" sz="2400" cap="small" dirty="0" smtClean="0">
                <a:solidFill>
                  <a:schemeClr val="bg1"/>
                </a:solidFill>
                <a:latin typeface="Andalus" pitchFamily="18" charset="-78"/>
              </a:rPr>
              <a:t>The Gel</a:t>
            </a:r>
          </a:p>
          <a:p>
            <a:r>
              <a:rPr lang="en-US" sz="2400" cap="small" dirty="0" smtClean="0">
                <a:solidFill>
                  <a:schemeClr val="bg1"/>
                </a:solidFill>
                <a:latin typeface="Andalus" pitchFamily="18" charset="-78"/>
              </a:rPr>
              <a:t>Suspects</a:t>
            </a:r>
          </a:p>
          <a:p>
            <a:r>
              <a:rPr lang="en-US" sz="2400" cap="small" dirty="0" smtClean="0">
                <a:solidFill>
                  <a:schemeClr val="bg1"/>
                </a:solidFill>
                <a:latin typeface="Andalus" pitchFamily="18" charset="-78"/>
              </a:rPr>
              <a:t>Closing</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6000" i="1" dirty="0" smtClean="0">
                <a:solidFill>
                  <a:schemeClr val="tx1"/>
                </a:solidFill>
                <a:latin typeface="+mj-lt"/>
                <a:ea typeface="+mj-ea"/>
                <a:cs typeface="+mj-cs"/>
              </a:rPr>
              <a:t>The Case</a:t>
            </a:r>
            <a:endParaRPr lang="en-US" dirty="0"/>
          </a:p>
        </p:txBody>
      </p:sp>
      <p:sp>
        <p:nvSpPr>
          <p:cNvPr id="4" name="Content Placeholder 3"/>
          <p:cNvSpPr>
            <a:spLocks noGrp="1"/>
          </p:cNvSpPr>
          <p:nvPr>
            <p:ph sz="quarter" idx="1"/>
          </p:nvPr>
        </p:nvSpPr>
        <p:spPr/>
        <p:txBody>
          <a:bodyPr>
            <a:normAutofit lnSpcReduction="10000"/>
          </a:bodyPr>
          <a:lstStyle/>
          <a:p>
            <a:r>
              <a:rPr lang="en-US" dirty="0" smtClean="0"/>
              <a:t>An irreplaceable item has gone missing! It is your job to find the guilty party and bring them justice.</a:t>
            </a:r>
          </a:p>
          <a:p>
            <a:r>
              <a:rPr lang="en-US" dirty="0" smtClean="0"/>
              <a:t>You will do this by comparing DNA samples of 7 different suspects to the DNA found on the crime scene .</a:t>
            </a:r>
          </a:p>
          <a:p>
            <a:r>
              <a:rPr lang="en-US" dirty="0" smtClean="0"/>
              <a:t>Please use the biotechnology skills that you currently have to carefully load an electrophoresis gel with the all the DNA samples (one from the crime scene and all the suspects).</a:t>
            </a:r>
          </a:p>
        </p:txBody>
      </p:sp>
      <p:sp>
        <p:nvSpPr>
          <p:cNvPr id="5" name="TextBox 4"/>
          <p:cNvSpPr txBox="1"/>
          <p:nvPr/>
        </p:nvSpPr>
        <p:spPr>
          <a:xfrm>
            <a:off x="7778337" y="997528"/>
            <a:ext cx="1520041" cy="4062651"/>
          </a:xfrm>
          <a:prstGeom prst="rect">
            <a:avLst/>
          </a:prstGeom>
          <a:noFill/>
        </p:spPr>
        <p:txBody>
          <a:bodyPr wrap="square" rtlCol="0">
            <a:spAutoFit/>
          </a:bodyPr>
          <a:lstStyle/>
          <a:p>
            <a:r>
              <a:rPr lang="en-US" sz="2400" cap="small" dirty="0" smtClean="0">
                <a:solidFill>
                  <a:schemeClr val="bg1"/>
                </a:solidFill>
                <a:latin typeface="Andalus" pitchFamily="18" charset="-78"/>
              </a:rPr>
              <a:t>Do Now</a:t>
            </a:r>
          </a:p>
          <a:p>
            <a:r>
              <a:rPr lang="en-US" sz="2400" cap="small" dirty="0" smtClean="0">
                <a:solidFill>
                  <a:schemeClr val="bg1"/>
                </a:solidFill>
                <a:latin typeface="Andalus" pitchFamily="18" charset="-78"/>
              </a:rPr>
              <a:t>Last one</a:t>
            </a:r>
          </a:p>
          <a:p>
            <a:r>
              <a:rPr lang="en-US" sz="2400" cap="small" dirty="0" smtClean="0">
                <a:solidFill>
                  <a:schemeClr val="bg1"/>
                </a:solidFill>
                <a:latin typeface="Andalus" pitchFamily="18" charset="-78"/>
              </a:rPr>
              <a:t>WHAT?</a:t>
            </a:r>
          </a:p>
          <a:p>
            <a:r>
              <a:rPr lang="en-US" sz="2400" cap="small" dirty="0" smtClean="0">
                <a:solidFill>
                  <a:schemeClr val="bg1"/>
                </a:solidFill>
                <a:latin typeface="Andalus" pitchFamily="18" charset="-78"/>
              </a:rPr>
              <a:t>Objectives</a:t>
            </a:r>
          </a:p>
          <a:p>
            <a:r>
              <a:rPr lang="en-US" sz="2400" cap="small" dirty="0" smtClean="0">
                <a:solidFill>
                  <a:srgbClr val="FFFF00"/>
                </a:solidFill>
                <a:latin typeface="Andalus" pitchFamily="18" charset="-78"/>
              </a:rPr>
              <a:t>The case</a:t>
            </a:r>
          </a:p>
          <a:p>
            <a:r>
              <a:rPr lang="en-US" sz="2400" cap="small" dirty="0" smtClean="0">
                <a:solidFill>
                  <a:schemeClr val="bg1"/>
                </a:solidFill>
                <a:latin typeface="Andalus" pitchFamily="18" charset="-78"/>
              </a:rPr>
              <a:t>History</a:t>
            </a:r>
          </a:p>
          <a:p>
            <a:r>
              <a:rPr lang="en-US" sz="2400" cap="small" dirty="0" smtClean="0">
                <a:solidFill>
                  <a:schemeClr val="bg1"/>
                </a:solidFill>
                <a:latin typeface="Andalus" pitchFamily="18" charset="-78"/>
              </a:rPr>
              <a:t>Evidence</a:t>
            </a:r>
          </a:p>
          <a:p>
            <a:r>
              <a:rPr lang="en-US" sz="2400" cap="small" dirty="0" smtClean="0">
                <a:solidFill>
                  <a:schemeClr val="bg1"/>
                </a:solidFill>
                <a:latin typeface="Andalus" pitchFamily="18" charset="-78"/>
              </a:rPr>
              <a:t>The Gel</a:t>
            </a:r>
          </a:p>
          <a:p>
            <a:r>
              <a:rPr lang="en-US" sz="2400" cap="small" dirty="0" smtClean="0">
                <a:solidFill>
                  <a:schemeClr val="bg1"/>
                </a:solidFill>
                <a:latin typeface="Andalus" pitchFamily="18" charset="-78"/>
              </a:rPr>
              <a:t>Suspects</a:t>
            </a:r>
          </a:p>
          <a:p>
            <a:r>
              <a:rPr lang="en-US" sz="2400" cap="small" dirty="0" smtClean="0">
                <a:solidFill>
                  <a:schemeClr val="bg1"/>
                </a:solidFill>
                <a:latin typeface="Andalus" pitchFamily="18" charset="-78"/>
              </a:rPr>
              <a:t>Closing</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charlemagne.org/2454c2.jpg"/>
          <p:cNvPicPr>
            <a:picLocks noChangeAspect="1" noChangeArrowheads="1"/>
          </p:cNvPicPr>
          <p:nvPr/>
        </p:nvPicPr>
        <p:blipFill>
          <a:blip r:embed="rId2" cstate="print"/>
          <a:srcRect/>
          <a:stretch>
            <a:fillRect/>
          </a:stretch>
        </p:blipFill>
        <p:spPr bwMode="auto">
          <a:xfrm>
            <a:off x="6556375" y="3385573"/>
            <a:ext cx="2587625" cy="3472427"/>
          </a:xfrm>
          <a:prstGeom prst="rect">
            <a:avLst/>
          </a:prstGeom>
          <a:noFill/>
        </p:spPr>
      </p:pic>
      <p:sp>
        <p:nvSpPr>
          <p:cNvPr id="2" name="Title 1"/>
          <p:cNvSpPr>
            <a:spLocks noGrp="1"/>
          </p:cNvSpPr>
          <p:nvPr>
            <p:ph type="title"/>
          </p:nvPr>
        </p:nvSpPr>
        <p:spPr/>
        <p:txBody>
          <a:bodyPr/>
          <a:lstStyle/>
          <a:p>
            <a:r>
              <a:rPr lang="en-US" dirty="0" smtClean="0"/>
              <a:t>A little History</a:t>
            </a:r>
            <a:endParaRPr lang="en-US" dirty="0"/>
          </a:p>
        </p:txBody>
      </p:sp>
      <p:sp>
        <p:nvSpPr>
          <p:cNvPr id="3" name="Content Placeholder 2"/>
          <p:cNvSpPr>
            <a:spLocks noGrp="1"/>
          </p:cNvSpPr>
          <p:nvPr>
            <p:ph sz="quarter" idx="1"/>
          </p:nvPr>
        </p:nvSpPr>
        <p:spPr/>
        <p:txBody>
          <a:bodyPr/>
          <a:lstStyle/>
          <a:p>
            <a:r>
              <a:rPr lang="en-US" dirty="0" smtClean="0"/>
              <a:t>Charlemagne (CHARLES THE GREAT)</a:t>
            </a:r>
          </a:p>
          <a:p>
            <a:r>
              <a:rPr lang="en-US" dirty="0" smtClean="0"/>
              <a:t>King of the Franks from 768 and Emperor of the Romans (Imperator </a:t>
            </a:r>
            <a:r>
              <a:rPr lang="en-US" dirty="0" err="1" smtClean="0"/>
              <a:t>Romanorum</a:t>
            </a:r>
            <a:r>
              <a:rPr lang="en-US" dirty="0" smtClean="0"/>
              <a:t>) from 800 to his death in 814.</a:t>
            </a:r>
          </a:p>
          <a:p>
            <a:r>
              <a:rPr lang="en-US" dirty="0" smtClean="0"/>
              <a:t> </a:t>
            </a:r>
            <a:r>
              <a:rPr lang="en-US" b="1" dirty="0" smtClean="0"/>
              <a:t>Was crowned Imperator Augustus by Pope Leo III on 25 December 800</a:t>
            </a:r>
            <a:endParaRPr lang="en-US" b="1" dirty="0"/>
          </a:p>
        </p:txBody>
      </p:sp>
      <p:pic>
        <p:nvPicPr>
          <p:cNvPr id="1028" name="Picture 4" descr="http://www.lucidcafe.com/library/images/96apr/charlemagne.jpg"/>
          <p:cNvPicPr>
            <a:picLocks noChangeAspect="1" noChangeArrowheads="1"/>
          </p:cNvPicPr>
          <p:nvPr/>
        </p:nvPicPr>
        <p:blipFill>
          <a:blip r:embed="rId3" cstate="print"/>
          <a:srcRect/>
          <a:stretch>
            <a:fillRect/>
          </a:stretch>
        </p:blipFill>
        <p:spPr bwMode="auto">
          <a:xfrm>
            <a:off x="559336" y="4606110"/>
            <a:ext cx="1781175" cy="248602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missing Crown!</a:t>
            </a:r>
            <a:endParaRPr lang="en-US" dirty="0"/>
          </a:p>
        </p:txBody>
      </p:sp>
      <p:sp>
        <p:nvSpPr>
          <p:cNvPr id="3" name="Content Placeholder 2"/>
          <p:cNvSpPr>
            <a:spLocks noGrp="1"/>
          </p:cNvSpPr>
          <p:nvPr>
            <p:ph sz="quarter" idx="1"/>
          </p:nvPr>
        </p:nvSpPr>
        <p:spPr/>
        <p:txBody>
          <a:bodyPr/>
          <a:lstStyle/>
          <a:p>
            <a:endParaRPr lang="en-US" dirty="0"/>
          </a:p>
        </p:txBody>
      </p:sp>
      <p:pic>
        <p:nvPicPr>
          <p:cNvPr id="4" name="Picture 4"/>
          <p:cNvPicPr>
            <a:picLocks noChangeAspect="1" noChangeArrowheads="1"/>
          </p:cNvPicPr>
          <p:nvPr/>
        </p:nvPicPr>
        <p:blipFill>
          <a:blip r:embed="rId2" cstate="print"/>
          <a:srcRect/>
          <a:stretch>
            <a:fillRect/>
          </a:stretch>
        </p:blipFill>
        <p:spPr bwMode="auto">
          <a:xfrm>
            <a:off x="1911946" y="2256312"/>
            <a:ext cx="5352346" cy="3455719"/>
          </a:xfrm>
          <a:prstGeom prst="rect">
            <a:avLst/>
          </a:prstGeom>
          <a:noFill/>
          <a:ln w="9525">
            <a:noFill/>
            <a:miter lim="800000"/>
            <a:headEnd/>
            <a:tailEnd/>
          </a:ln>
        </p:spPr>
      </p:pic>
      <p:sp>
        <p:nvSpPr>
          <p:cNvPr id="5" name="TextBox 4"/>
          <p:cNvSpPr txBox="1"/>
          <p:nvPr/>
        </p:nvSpPr>
        <p:spPr>
          <a:xfrm>
            <a:off x="7778337" y="997528"/>
            <a:ext cx="1520041" cy="4062651"/>
          </a:xfrm>
          <a:prstGeom prst="rect">
            <a:avLst/>
          </a:prstGeom>
          <a:noFill/>
        </p:spPr>
        <p:txBody>
          <a:bodyPr wrap="square" rtlCol="0">
            <a:spAutoFit/>
          </a:bodyPr>
          <a:lstStyle/>
          <a:p>
            <a:r>
              <a:rPr lang="en-US" sz="2400" cap="small" dirty="0" smtClean="0">
                <a:solidFill>
                  <a:schemeClr val="bg1"/>
                </a:solidFill>
                <a:latin typeface="Andalus" pitchFamily="18" charset="-78"/>
              </a:rPr>
              <a:t>Do Now</a:t>
            </a:r>
          </a:p>
          <a:p>
            <a:r>
              <a:rPr lang="en-US" sz="2400" cap="small" dirty="0" smtClean="0">
                <a:solidFill>
                  <a:schemeClr val="bg1"/>
                </a:solidFill>
                <a:latin typeface="Andalus" pitchFamily="18" charset="-78"/>
              </a:rPr>
              <a:t>Last one</a:t>
            </a:r>
          </a:p>
          <a:p>
            <a:r>
              <a:rPr lang="en-US" sz="2400" cap="small" dirty="0" smtClean="0">
                <a:solidFill>
                  <a:schemeClr val="bg1"/>
                </a:solidFill>
                <a:latin typeface="Andalus" pitchFamily="18" charset="-78"/>
              </a:rPr>
              <a:t>WHAT?</a:t>
            </a:r>
          </a:p>
          <a:p>
            <a:r>
              <a:rPr lang="en-US" sz="2400" cap="small" dirty="0" smtClean="0">
                <a:solidFill>
                  <a:schemeClr val="bg1"/>
                </a:solidFill>
                <a:latin typeface="Andalus" pitchFamily="18" charset="-78"/>
              </a:rPr>
              <a:t>Objectives</a:t>
            </a:r>
          </a:p>
          <a:p>
            <a:r>
              <a:rPr lang="en-US" sz="2400" cap="small" dirty="0" smtClean="0">
                <a:solidFill>
                  <a:schemeClr val="bg1"/>
                </a:solidFill>
                <a:latin typeface="Andalus" pitchFamily="18" charset="-78"/>
              </a:rPr>
              <a:t>The case</a:t>
            </a:r>
          </a:p>
          <a:p>
            <a:r>
              <a:rPr lang="en-US" sz="2400" cap="small" dirty="0" smtClean="0">
                <a:solidFill>
                  <a:srgbClr val="FFFF00"/>
                </a:solidFill>
                <a:latin typeface="Andalus" pitchFamily="18" charset="-78"/>
              </a:rPr>
              <a:t>History</a:t>
            </a:r>
          </a:p>
          <a:p>
            <a:r>
              <a:rPr lang="en-US" sz="2400" cap="small" dirty="0" smtClean="0">
                <a:solidFill>
                  <a:schemeClr val="bg1"/>
                </a:solidFill>
                <a:latin typeface="Andalus" pitchFamily="18" charset="-78"/>
              </a:rPr>
              <a:t>Evidence</a:t>
            </a:r>
          </a:p>
          <a:p>
            <a:r>
              <a:rPr lang="en-US" sz="2400" cap="small" dirty="0" smtClean="0">
                <a:solidFill>
                  <a:schemeClr val="bg1"/>
                </a:solidFill>
                <a:latin typeface="Andalus" pitchFamily="18" charset="-78"/>
              </a:rPr>
              <a:t>The Gel</a:t>
            </a:r>
          </a:p>
          <a:p>
            <a:r>
              <a:rPr lang="en-US" sz="2400" cap="small" dirty="0" smtClean="0">
                <a:solidFill>
                  <a:schemeClr val="bg1"/>
                </a:solidFill>
                <a:latin typeface="Andalus" pitchFamily="18" charset="-78"/>
              </a:rPr>
              <a:t>Suspects</a:t>
            </a:r>
          </a:p>
          <a:p>
            <a:r>
              <a:rPr lang="en-US" sz="2400" cap="small" dirty="0" smtClean="0">
                <a:solidFill>
                  <a:schemeClr val="bg1"/>
                </a:solidFill>
                <a:latin typeface="Andalus" pitchFamily="18" charset="-78"/>
              </a:rPr>
              <a:t>Closing</a:t>
            </a:r>
          </a:p>
          <a:p>
            <a:endParaRPr lang="en-US"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6000" i="1" dirty="0" smtClean="0">
                <a:solidFill>
                  <a:schemeClr val="tx1"/>
                </a:solidFill>
              </a:rPr>
              <a:t>Intro</a:t>
            </a:r>
            <a:endParaRPr lang="en-US" dirty="0"/>
          </a:p>
        </p:txBody>
      </p:sp>
      <p:sp>
        <p:nvSpPr>
          <p:cNvPr id="4" name="Content Placeholder 3"/>
          <p:cNvSpPr>
            <a:spLocks noGrp="1"/>
          </p:cNvSpPr>
          <p:nvPr>
            <p:ph sz="quarter" idx="1"/>
          </p:nvPr>
        </p:nvSpPr>
        <p:spPr/>
        <p:txBody>
          <a:bodyPr>
            <a:noAutofit/>
          </a:bodyPr>
          <a:lstStyle/>
          <a:p>
            <a:r>
              <a:rPr lang="en-US" sz="3200" dirty="0" smtClean="0"/>
              <a:t>People with lots of money, buy expensive things </a:t>
            </a:r>
          </a:p>
          <a:p>
            <a:r>
              <a:rPr lang="en-US" sz="3200" dirty="0" smtClean="0"/>
              <a:t>We are looking into a crime from Newport RI (some people there have LOTS of money – and therefore expensive things)</a:t>
            </a:r>
          </a:p>
          <a:p>
            <a:r>
              <a:rPr lang="en-US" sz="3200" dirty="0" smtClean="0"/>
              <a:t>The victim is J.van </a:t>
            </a:r>
            <a:r>
              <a:rPr lang="en-US" sz="3200" dirty="0" err="1" smtClean="0"/>
              <a:t>der</a:t>
            </a:r>
            <a:r>
              <a:rPr lang="en-US" sz="3200" dirty="0" smtClean="0"/>
              <a:t> Gleason</a:t>
            </a:r>
          </a:p>
          <a:p>
            <a:r>
              <a:rPr lang="en-US" sz="3200" dirty="0" smtClean="0"/>
              <a:t>The missing item is the Charlemagne crown</a:t>
            </a:r>
          </a:p>
        </p:txBody>
      </p:sp>
      <p:sp>
        <p:nvSpPr>
          <p:cNvPr id="5" name="TextBox 4"/>
          <p:cNvSpPr txBox="1"/>
          <p:nvPr/>
        </p:nvSpPr>
        <p:spPr>
          <a:xfrm>
            <a:off x="7778337" y="997528"/>
            <a:ext cx="1520041" cy="4062651"/>
          </a:xfrm>
          <a:prstGeom prst="rect">
            <a:avLst/>
          </a:prstGeom>
          <a:noFill/>
        </p:spPr>
        <p:txBody>
          <a:bodyPr wrap="square" rtlCol="0">
            <a:spAutoFit/>
          </a:bodyPr>
          <a:lstStyle/>
          <a:p>
            <a:r>
              <a:rPr lang="en-US" sz="2400" cap="small" dirty="0" smtClean="0">
                <a:solidFill>
                  <a:schemeClr val="bg1"/>
                </a:solidFill>
                <a:latin typeface="Andalus" pitchFamily="18" charset="-78"/>
              </a:rPr>
              <a:t>Do Now</a:t>
            </a:r>
          </a:p>
          <a:p>
            <a:r>
              <a:rPr lang="en-US" sz="2400" cap="small" dirty="0" smtClean="0">
                <a:solidFill>
                  <a:schemeClr val="bg1"/>
                </a:solidFill>
                <a:latin typeface="Andalus" pitchFamily="18" charset="-78"/>
              </a:rPr>
              <a:t>Last one</a:t>
            </a:r>
          </a:p>
          <a:p>
            <a:r>
              <a:rPr lang="en-US" sz="2400" cap="small" dirty="0" smtClean="0">
                <a:solidFill>
                  <a:schemeClr val="bg1"/>
                </a:solidFill>
                <a:latin typeface="Andalus" pitchFamily="18" charset="-78"/>
              </a:rPr>
              <a:t>WHAT?</a:t>
            </a:r>
          </a:p>
          <a:p>
            <a:r>
              <a:rPr lang="en-US" sz="2400" cap="small" dirty="0" smtClean="0">
                <a:solidFill>
                  <a:schemeClr val="bg1"/>
                </a:solidFill>
                <a:latin typeface="Andalus" pitchFamily="18" charset="-78"/>
              </a:rPr>
              <a:t>Objectives</a:t>
            </a:r>
          </a:p>
          <a:p>
            <a:r>
              <a:rPr lang="en-US" sz="2400" cap="small" dirty="0" smtClean="0">
                <a:solidFill>
                  <a:schemeClr val="bg1"/>
                </a:solidFill>
                <a:latin typeface="Andalus" pitchFamily="18" charset="-78"/>
              </a:rPr>
              <a:t>The case</a:t>
            </a:r>
          </a:p>
          <a:p>
            <a:r>
              <a:rPr lang="en-US" sz="2400" cap="small" dirty="0" smtClean="0">
                <a:solidFill>
                  <a:schemeClr val="bg1"/>
                </a:solidFill>
                <a:latin typeface="Andalus" pitchFamily="18" charset="-78"/>
              </a:rPr>
              <a:t>History</a:t>
            </a:r>
          </a:p>
          <a:p>
            <a:r>
              <a:rPr lang="en-US" sz="2400" cap="small" dirty="0" smtClean="0">
                <a:solidFill>
                  <a:srgbClr val="FFFF00"/>
                </a:solidFill>
                <a:latin typeface="Andalus" pitchFamily="18" charset="-78"/>
              </a:rPr>
              <a:t>Evidence</a:t>
            </a:r>
          </a:p>
          <a:p>
            <a:r>
              <a:rPr lang="en-US" sz="2400" cap="small" dirty="0" smtClean="0">
                <a:solidFill>
                  <a:schemeClr val="bg1"/>
                </a:solidFill>
                <a:latin typeface="Andalus" pitchFamily="18" charset="-78"/>
              </a:rPr>
              <a:t>The Gel</a:t>
            </a:r>
          </a:p>
          <a:p>
            <a:r>
              <a:rPr lang="en-US" sz="2400" cap="small" dirty="0" smtClean="0">
                <a:solidFill>
                  <a:schemeClr val="bg1"/>
                </a:solidFill>
                <a:latin typeface="Andalus" pitchFamily="18" charset="-78"/>
              </a:rPr>
              <a:t>Suspects</a:t>
            </a:r>
          </a:p>
          <a:p>
            <a:r>
              <a:rPr lang="en-US" sz="2400" cap="small" dirty="0" smtClean="0">
                <a:solidFill>
                  <a:schemeClr val="bg1"/>
                </a:solidFill>
                <a:latin typeface="Andalus" pitchFamily="18" charset="-78"/>
              </a:rPr>
              <a:t>Closing</a:t>
            </a:r>
          </a:p>
          <a:p>
            <a:endParaRPr lang="en-US" dirty="0">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328</TotalTime>
  <Words>1483</Words>
  <Application>Microsoft Office PowerPoint</Application>
  <PresentationFormat>On-screen Show (4:3)</PresentationFormat>
  <Paragraphs>302</Paragraphs>
  <Slides>24</Slides>
  <Notes>7</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Civic</vt:lpstr>
      <vt:lpstr>No Bones About it!</vt:lpstr>
      <vt:lpstr>Do Now</vt:lpstr>
      <vt:lpstr>Conclusions from lab 1</vt:lpstr>
      <vt:lpstr>Wait, What?</vt:lpstr>
      <vt:lpstr>Objectives</vt:lpstr>
      <vt:lpstr>The Case</vt:lpstr>
      <vt:lpstr>A little History</vt:lpstr>
      <vt:lpstr>The missing Crown!</vt:lpstr>
      <vt:lpstr>Intro</vt:lpstr>
      <vt:lpstr>The Suspects</vt:lpstr>
      <vt:lpstr>Evidence!</vt:lpstr>
      <vt:lpstr>Materials:</vt:lpstr>
      <vt:lpstr>For today!</vt:lpstr>
      <vt:lpstr>Do Now</vt:lpstr>
      <vt:lpstr>Procedure</vt:lpstr>
      <vt:lpstr>DNA sample labels</vt:lpstr>
      <vt:lpstr>Loading the Gels</vt:lpstr>
      <vt:lpstr>Slide 18</vt:lpstr>
      <vt:lpstr>Slide 19</vt:lpstr>
      <vt:lpstr>Post-Lab Questions</vt:lpstr>
      <vt:lpstr>Closing</vt:lpstr>
      <vt:lpstr>The Case of the Missing Crown Answers</vt:lpstr>
      <vt:lpstr>Some Examples of DNA Uses for Forensic Identification</vt:lpstr>
      <vt:lpstr>Is DNA effective in Identifying persons?</vt:lpstr>
    </vt:vector>
  </TitlesOfParts>
  <Company>Brown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Bone to Pick!</dc:title>
  <dc:creator>upegui</dc:creator>
  <cp:lastModifiedBy>Providence Public Schools</cp:lastModifiedBy>
  <cp:revision>29</cp:revision>
  <dcterms:created xsi:type="dcterms:W3CDTF">2011-12-04T20:22:47Z</dcterms:created>
  <dcterms:modified xsi:type="dcterms:W3CDTF">2012-12-18T17:35:33Z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TC011799881033</vt:lpwstr>
  </property>
</Properties>
</file>