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diagrams/colors1.xml" ContentType="application/vnd.openxmlformats-officedocument.drawingml.diagramColors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diagrams/layout1.xml" ContentType="application/vnd.openxmlformats-officedocument.drawingml.diagram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32" r:id="rId1"/>
  </p:sldMasterIdLst>
  <p:sldIdLst>
    <p:sldId id="274" r:id="rId2"/>
    <p:sldId id="278" r:id="rId3"/>
    <p:sldId id="276" r:id="rId4"/>
    <p:sldId id="277" r:id="rId5"/>
    <p:sldId id="279" r:id="rId6"/>
    <p:sldId id="280" r:id="rId7"/>
    <p:sldId id="281" r:id="rId8"/>
    <p:sldId id="282" r:id="rId9"/>
    <p:sldId id="260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90099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20334" autoAdjust="0"/>
    <p:restoredTop sz="94660"/>
  </p:normalViewPr>
  <p:slideViewPr>
    <p:cSldViewPr>
      <p:cViewPr>
        <p:scale>
          <a:sx n="50" d="100"/>
          <a:sy n="50" d="100"/>
        </p:scale>
        <p:origin x="-1832" y="-10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E08F7D-7363-4E0F-8676-AE331068DEC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81AB6F76-964E-4B56-BCCA-020AA08831CE}">
      <dgm:prSet phldrT="[Text]" custT="1"/>
      <dgm:spPr/>
      <dgm:t>
        <a:bodyPr/>
        <a:lstStyle/>
        <a:p>
          <a:r>
            <a:rPr lang="en-US" sz="4400" dirty="0" smtClean="0"/>
            <a:t>Prokaryotic</a:t>
          </a:r>
        </a:p>
        <a:p>
          <a:r>
            <a:rPr lang="en-US" sz="3600" dirty="0" smtClean="0">
              <a:solidFill>
                <a:schemeClr val="bg1"/>
              </a:solidFill>
            </a:rPr>
            <a:t>- First living things</a:t>
          </a:r>
        </a:p>
        <a:p>
          <a:r>
            <a:rPr lang="en-US" sz="3600" dirty="0" smtClean="0">
              <a:solidFill>
                <a:schemeClr val="bg1"/>
              </a:solidFill>
            </a:rPr>
            <a:t>- Bacteria</a:t>
          </a:r>
          <a:endParaRPr lang="en-US" sz="4400" dirty="0">
            <a:solidFill>
              <a:schemeClr val="bg1"/>
            </a:solidFill>
          </a:endParaRPr>
        </a:p>
      </dgm:t>
    </dgm:pt>
    <dgm:pt modelId="{0DEE42E0-1EE3-4CAC-AE5C-DE674ECC10CC}" type="parTrans" cxnId="{9D4D881F-DDAF-4E93-A78A-0E6231DA9818}">
      <dgm:prSet/>
      <dgm:spPr/>
    </dgm:pt>
    <dgm:pt modelId="{70DE3F40-6ECF-4BEB-A440-CA84B62A12AA}" type="sibTrans" cxnId="{9D4D881F-DDAF-4E93-A78A-0E6231DA9818}">
      <dgm:prSet/>
      <dgm:spPr/>
    </dgm:pt>
    <dgm:pt modelId="{5DAB3530-732E-4A12-BEAB-5074E975A3AE}">
      <dgm:prSet phldrT="[Text]" custT="1"/>
      <dgm:spPr/>
      <dgm:t>
        <a:bodyPr/>
        <a:lstStyle/>
        <a:p>
          <a:r>
            <a:rPr lang="en-US" sz="4400" dirty="0" smtClean="0"/>
            <a:t>Eukaryotic</a:t>
          </a:r>
        </a:p>
        <a:p>
          <a:r>
            <a:rPr lang="en-US" sz="3600" dirty="0" smtClean="0">
              <a:solidFill>
                <a:schemeClr val="bg1"/>
              </a:solidFill>
            </a:rPr>
            <a:t>- Have nucleus</a:t>
          </a:r>
        </a:p>
        <a:p>
          <a:r>
            <a:rPr lang="en-US" sz="3600" dirty="0" smtClean="0">
              <a:solidFill>
                <a:schemeClr val="bg1"/>
              </a:solidFill>
            </a:rPr>
            <a:t>- Complex</a:t>
          </a:r>
          <a:endParaRPr lang="en-US" sz="3600" dirty="0">
            <a:solidFill>
              <a:schemeClr val="bg1"/>
            </a:solidFill>
          </a:endParaRPr>
        </a:p>
      </dgm:t>
    </dgm:pt>
    <dgm:pt modelId="{7DB5C348-E6D8-467B-B0DB-69917C38B3C1}" type="parTrans" cxnId="{BEB8FA9B-E72D-4830-8048-E32BD48628DC}">
      <dgm:prSet/>
      <dgm:spPr/>
    </dgm:pt>
    <dgm:pt modelId="{1CBF352A-6FC4-46FE-9F20-6CCEE7C34210}" type="sibTrans" cxnId="{BEB8FA9B-E72D-4830-8048-E32BD48628DC}">
      <dgm:prSet/>
      <dgm:spPr/>
    </dgm:pt>
    <dgm:pt modelId="{0026E9D4-7F46-4F97-BD17-634D9C5C90A5}" type="pres">
      <dgm:prSet presAssocID="{EAE08F7D-7363-4E0F-8676-AE331068DEC0}" presName="compositeShape" presStyleCnt="0">
        <dgm:presLayoutVars>
          <dgm:chMax val="7"/>
          <dgm:dir/>
          <dgm:resizeHandles val="exact"/>
        </dgm:presLayoutVars>
      </dgm:prSet>
      <dgm:spPr/>
    </dgm:pt>
    <dgm:pt modelId="{666CEFE9-7BC0-442E-8F1F-33F12D2DF2D7}" type="pres">
      <dgm:prSet presAssocID="{81AB6F76-964E-4B56-BCCA-020AA08831CE}" presName="circ1" presStyleLbl="vennNode1" presStyleIdx="0" presStyleCnt="2"/>
      <dgm:spPr/>
      <dgm:t>
        <a:bodyPr/>
        <a:lstStyle/>
        <a:p>
          <a:endParaRPr lang="en-US"/>
        </a:p>
      </dgm:t>
    </dgm:pt>
    <dgm:pt modelId="{68B09352-3BCD-4807-8400-41FD6AA6DB65}" type="pres">
      <dgm:prSet presAssocID="{81AB6F76-964E-4B56-BCCA-020AA08831C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689FB7-7D3E-48D6-8720-422879726F41}" type="pres">
      <dgm:prSet presAssocID="{5DAB3530-732E-4A12-BEAB-5074E975A3AE}" presName="circ2" presStyleLbl="vennNode1" presStyleIdx="1" presStyleCnt="2"/>
      <dgm:spPr/>
      <dgm:t>
        <a:bodyPr/>
        <a:lstStyle/>
        <a:p>
          <a:endParaRPr lang="en-US"/>
        </a:p>
      </dgm:t>
    </dgm:pt>
    <dgm:pt modelId="{49F3D21A-A2D4-4FB3-9764-9F9DD5A67582}" type="pres">
      <dgm:prSet presAssocID="{5DAB3530-732E-4A12-BEAB-5074E975A3A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B8FA9B-E72D-4830-8048-E32BD48628DC}" srcId="{EAE08F7D-7363-4E0F-8676-AE331068DEC0}" destId="{5DAB3530-732E-4A12-BEAB-5074E975A3AE}" srcOrd="1" destOrd="0" parTransId="{7DB5C348-E6D8-467B-B0DB-69917C38B3C1}" sibTransId="{1CBF352A-6FC4-46FE-9F20-6CCEE7C34210}"/>
    <dgm:cxn modelId="{9D4D881F-DDAF-4E93-A78A-0E6231DA9818}" srcId="{EAE08F7D-7363-4E0F-8676-AE331068DEC0}" destId="{81AB6F76-964E-4B56-BCCA-020AA08831CE}" srcOrd="0" destOrd="0" parTransId="{0DEE42E0-1EE3-4CAC-AE5C-DE674ECC10CC}" sibTransId="{70DE3F40-6ECF-4BEB-A440-CA84B62A12AA}"/>
    <dgm:cxn modelId="{7B57AB2A-37C6-4E57-97D5-B65834638C08}" type="presOf" srcId="{81AB6F76-964E-4B56-BCCA-020AA08831CE}" destId="{68B09352-3BCD-4807-8400-41FD6AA6DB65}" srcOrd="1" destOrd="0" presId="urn:microsoft.com/office/officeart/2005/8/layout/venn1"/>
    <dgm:cxn modelId="{FB91E5C1-E7ED-4791-9C76-EF50F92204F6}" type="presOf" srcId="{EAE08F7D-7363-4E0F-8676-AE331068DEC0}" destId="{0026E9D4-7F46-4F97-BD17-634D9C5C90A5}" srcOrd="0" destOrd="0" presId="urn:microsoft.com/office/officeart/2005/8/layout/venn1"/>
    <dgm:cxn modelId="{10660595-84CE-42FA-A011-10177552C96A}" type="presOf" srcId="{81AB6F76-964E-4B56-BCCA-020AA08831CE}" destId="{666CEFE9-7BC0-442E-8F1F-33F12D2DF2D7}" srcOrd="0" destOrd="0" presId="urn:microsoft.com/office/officeart/2005/8/layout/venn1"/>
    <dgm:cxn modelId="{21AF2A78-4E47-4FD8-9709-73C23822E862}" type="presOf" srcId="{5DAB3530-732E-4A12-BEAB-5074E975A3AE}" destId="{49F3D21A-A2D4-4FB3-9764-9F9DD5A67582}" srcOrd="1" destOrd="0" presId="urn:microsoft.com/office/officeart/2005/8/layout/venn1"/>
    <dgm:cxn modelId="{5C967A08-C083-4A28-9B2B-749CB6ABE07B}" type="presOf" srcId="{5DAB3530-732E-4A12-BEAB-5074E975A3AE}" destId="{A5689FB7-7D3E-48D6-8720-422879726F41}" srcOrd="0" destOrd="0" presId="urn:microsoft.com/office/officeart/2005/8/layout/venn1"/>
    <dgm:cxn modelId="{6BBEAFF3-7D42-42AE-AC5A-2AA98945C726}" type="presParOf" srcId="{0026E9D4-7F46-4F97-BD17-634D9C5C90A5}" destId="{666CEFE9-7BC0-442E-8F1F-33F12D2DF2D7}" srcOrd="0" destOrd="0" presId="urn:microsoft.com/office/officeart/2005/8/layout/venn1"/>
    <dgm:cxn modelId="{A77B2ECE-8383-4498-BFAA-559FCEBEEFFE}" type="presParOf" srcId="{0026E9D4-7F46-4F97-BD17-634D9C5C90A5}" destId="{68B09352-3BCD-4807-8400-41FD6AA6DB65}" srcOrd="1" destOrd="0" presId="urn:microsoft.com/office/officeart/2005/8/layout/venn1"/>
    <dgm:cxn modelId="{79337589-C9C0-4D1D-AB88-5A6788D0413B}" type="presParOf" srcId="{0026E9D4-7F46-4F97-BD17-634D9C5C90A5}" destId="{A5689FB7-7D3E-48D6-8720-422879726F41}" srcOrd="2" destOrd="0" presId="urn:microsoft.com/office/officeart/2005/8/layout/venn1"/>
    <dgm:cxn modelId="{8BDD34DE-F545-4120-A285-7730E1ACA05C}" type="presParOf" srcId="{0026E9D4-7F46-4F97-BD17-634D9C5C90A5}" destId="{49F3D21A-A2D4-4FB3-9764-9F9DD5A67582}" srcOrd="3" destOrd="0" presId="urn:microsoft.com/office/officeart/2005/8/layout/venn1"/>
  </dgm:cxnLst>
  <dgm:bg/>
  <dgm:whole/>
  <dgm:extLst>
    <a:ext uri="http://schemas.microsoft.com/office/drawing/2008/diagram">
      <dsp:dataModelExt xmlns="" xmlns:dgm="http://schemas.openxmlformats.org/drawingml/2006/diagram" xmlns:a="http://schemas.openxmlformats.org/drawingml/2006/main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6CEFE9-7BC0-442E-8F1F-33F12D2DF2D7}">
      <dsp:nvSpPr>
        <dsp:cNvPr id="0" name=""/>
        <dsp:cNvSpPr/>
      </dsp:nvSpPr>
      <dsp:spPr>
        <a:xfrm>
          <a:off x="242023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Prokaryotic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bg1"/>
              </a:solidFill>
            </a:rPr>
            <a:t>- First living things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bg1"/>
              </a:solidFill>
            </a:rPr>
            <a:t>- Bacteria</a:t>
          </a:r>
          <a:endParaRPr lang="en-US" sz="4400" kern="1200" dirty="0">
            <a:solidFill>
              <a:schemeClr val="bg1"/>
            </a:solidFill>
          </a:endParaRPr>
        </a:p>
      </dsp:txBody>
      <dsp:txXfrm>
        <a:off x="870589" y="543115"/>
        <a:ext cx="2595368" cy="3439731"/>
      </dsp:txXfrm>
    </dsp:sp>
    <dsp:sp modelId="{A5689FB7-7D3E-48D6-8720-422879726F41}">
      <dsp:nvSpPr>
        <dsp:cNvPr id="0" name=""/>
        <dsp:cNvSpPr/>
      </dsp:nvSpPr>
      <dsp:spPr>
        <a:xfrm>
          <a:off x="3486234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Eukaryotic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bg1"/>
              </a:solidFill>
            </a:rPr>
            <a:t>- Have nucleus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bg1"/>
              </a:solidFill>
            </a:rPr>
            <a:t>- Complex</a:t>
          </a:r>
          <a:endParaRPr lang="en-US" sz="3600" kern="1200" dirty="0">
            <a:solidFill>
              <a:schemeClr val="bg1"/>
            </a:solidFill>
          </a:endParaRPr>
        </a:p>
      </dsp:txBody>
      <dsp:txXfrm>
        <a:off x="4763642" y="543115"/>
        <a:ext cx="2595368" cy="3439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012 Template S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A5FD-9B15-44B0-A035-39950FFA2483}" type="datetimeFigureOut">
              <a:rPr lang="en-US" smtClean="0"/>
              <a:pPr/>
              <a:t>12/2/12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A34F-BA52-4E28-8275-293C20D8C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A5FD-9B15-44B0-A035-39950FFA2483}" type="datetimeFigureOut">
              <a:rPr lang="en-US" smtClean="0"/>
              <a:pPr/>
              <a:t>12/2/12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A34F-BA52-4E28-8275-293C20D8C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A5FD-9B15-44B0-A035-39950FFA2483}" type="datetimeFigureOut">
              <a:rPr lang="en-US" smtClean="0"/>
              <a:pPr/>
              <a:t>12/2/12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A34F-BA52-4E28-8275-293C20D8C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A5FD-9B15-44B0-A035-39950FFA2483}" type="datetimeFigureOut">
              <a:rPr lang="en-US" smtClean="0"/>
              <a:pPr/>
              <a:t>12/2/12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A34F-BA52-4E28-8275-293C20D8C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A5FD-9B15-44B0-A035-39950FFA2483}" type="datetimeFigureOut">
              <a:rPr lang="en-US" smtClean="0"/>
              <a:pPr/>
              <a:t>12/2/12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A34F-BA52-4E28-8275-293C20D8C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A5FD-9B15-44B0-A035-39950FFA2483}" type="datetimeFigureOut">
              <a:rPr lang="en-US" smtClean="0"/>
              <a:pPr/>
              <a:t>12/2/12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A34F-BA52-4E28-8275-293C20D8C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A5FD-9B15-44B0-A035-39950FFA2483}" type="datetimeFigureOut">
              <a:rPr lang="en-US" smtClean="0"/>
              <a:pPr/>
              <a:t>12/2/12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A34F-BA52-4E28-8275-293C20D8C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A5FD-9B15-44B0-A035-39950FFA2483}" type="datetimeFigureOut">
              <a:rPr lang="en-US" smtClean="0"/>
              <a:pPr/>
              <a:t>12/2/12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A34F-BA52-4E28-8275-293C20D8C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A5FD-9B15-44B0-A035-39950FFA2483}" type="datetimeFigureOut">
              <a:rPr lang="en-US" smtClean="0"/>
              <a:pPr/>
              <a:t>12/2/12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A34F-BA52-4E28-8275-293C20D8C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A5FD-9B15-44B0-A035-39950FFA2483}" type="datetimeFigureOut">
              <a:rPr lang="en-US" smtClean="0"/>
              <a:pPr/>
              <a:t>12/2/12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A34F-BA52-4E28-8275-293C20D8C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A5FD-9B15-44B0-A035-39950FFA2483}" type="datetimeFigureOut">
              <a:rPr lang="en-US" smtClean="0"/>
              <a:pPr/>
              <a:t>12/2/12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A34F-BA52-4E28-8275-293C20D8C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11 Template Set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DA5FD-9B15-44B0-A035-39950FFA2483}" type="datetimeFigureOut">
              <a:rPr lang="en-US" smtClean="0"/>
              <a:pPr/>
              <a:t>12/2/12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AA34F-BA52-4E28-8275-293C20D8C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1. Magnification: the amount the specimen is enlarged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2. Resolution: Clarity of the image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Closing/Homework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Can you do this now?</a:t>
            </a:r>
          </a:p>
          <a:p>
            <a:r>
              <a:rPr lang="en-029" dirty="0" smtClean="0">
                <a:solidFill>
                  <a:schemeClr val="bg1"/>
                </a:solidFill>
              </a:rPr>
              <a:t>Explain the functions of organelles found within the eukaryotic cell;.</a:t>
            </a:r>
          </a:p>
          <a:p>
            <a:r>
              <a:rPr lang="en-029" dirty="0" smtClean="0">
                <a:solidFill>
                  <a:schemeClr val="bg1"/>
                </a:solidFill>
              </a:rPr>
              <a:t>Recognise the difference between plant cells and animal cells.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Homework: Chapter 3-3 Homework!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form1_sci_e12_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04799"/>
            <a:ext cx="5105400" cy="6114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Prokaryotic vs. Eukaryotic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Prokaryotic vs. Eukaryotic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0" y="3124200"/>
            <a:ext cx="4959458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 descr="http://www.fordclub.eu/graphics/gallery/full/842_ford_mustang_gt_custom_by_canisloop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5050" y="1143000"/>
            <a:ext cx="558800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Organelles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Cell (Plasma) membrane</a:t>
            </a:r>
            <a:r>
              <a:rPr lang="en-US" dirty="0" smtClean="0">
                <a:solidFill>
                  <a:schemeClr val="bg1"/>
                </a:solidFill>
              </a:rPr>
              <a:t>: An outer boundary that allows certain things to come through, certain things to go out, ( </a:t>
            </a:r>
            <a:r>
              <a:rPr lang="en-US" i="1" dirty="0" smtClean="0">
                <a:solidFill>
                  <a:schemeClr val="bg1"/>
                </a:solidFill>
              </a:rPr>
              <a:t>selectively permeable</a:t>
            </a:r>
            <a:r>
              <a:rPr lang="en-US" dirty="0" smtClean="0">
                <a:solidFill>
                  <a:schemeClr val="bg1"/>
                </a:solidFill>
              </a:rPr>
              <a:t>) but basically keep the cell together.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cell membrane is made up of a phospholipids </a:t>
            </a:r>
            <a:r>
              <a:rPr lang="en-US" dirty="0" err="1" smtClean="0">
                <a:solidFill>
                  <a:schemeClr val="bg1"/>
                </a:solidFill>
              </a:rPr>
              <a:t>bilayer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This forces the “tails” to be repelled to the middle of the bi-layer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Can contain: enzymes, transporters, markers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Organelles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Nucleus: </a:t>
            </a:r>
            <a:r>
              <a:rPr lang="en-US" dirty="0" smtClean="0">
                <a:solidFill>
                  <a:schemeClr val="bg1"/>
                </a:solidFill>
              </a:rPr>
              <a:t>“brain” that controls cell activities and where DNA is stored.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Cytoskeleton: </a:t>
            </a:r>
            <a:r>
              <a:rPr lang="en-US" dirty="0" smtClean="0">
                <a:solidFill>
                  <a:schemeClr val="bg1"/>
                </a:solidFill>
              </a:rPr>
              <a:t>Small fibers within the cytoplasm that help to maintain cell shape and size. (made of microtubules and microfilaments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Ribosomes</a:t>
            </a:r>
            <a:r>
              <a:rPr lang="en-US" dirty="0" smtClean="0">
                <a:solidFill>
                  <a:schemeClr val="bg1"/>
                </a:solidFill>
              </a:rPr>
              <a:t>: Makes proteins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More Organelles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Golgi apparatus: </a:t>
            </a:r>
            <a:r>
              <a:rPr lang="en-US" dirty="0" smtClean="0">
                <a:solidFill>
                  <a:schemeClr val="bg1"/>
                </a:solidFill>
              </a:rPr>
              <a:t>Modifies and sends proteins out</a:t>
            </a:r>
          </a:p>
          <a:p>
            <a:r>
              <a:rPr lang="en-US" dirty="0" smtClean="0">
                <a:solidFill>
                  <a:srgbClr val="990099"/>
                </a:solidFill>
              </a:rPr>
              <a:t>Mitochondria: </a:t>
            </a:r>
            <a:r>
              <a:rPr lang="en-US" dirty="0" smtClean="0">
                <a:solidFill>
                  <a:schemeClr val="bg1"/>
                </a:solidFill>
              </a:rPr>
              <a:t>Takes energy from food to produce ATP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Chloroplasts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Cell Wall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Vacuole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like me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Do you now know about?: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Microscope (label parts)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Magnification/Resolution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Prokaryotic and Eukaryotic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Organelles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Plant versus animal cells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062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TS030000629</Template>
  <TotalTime>308</TotalTime>
  <Words>248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TS030000629</vt:lpstr>
      <vt:lpstr>Microscope</vt:lpstr>
      <vt:lpstr>Slide 2</vt:lpstr>
      <vt:lpstr>Prokaryotic vs. Eukaryotic</vt:lpstr>
      <vt:lpstr>Prokaryotic vs. Eukaryotic</vt:lpstr>
      <vt:lpstr>Organelles</vt:lpstr>
      <vt:lpstr>More Organelles</vt:lpstr>
      <vt:lpstr>Even More Organelles</vt:lpstr>
      <vt:lpstr>Plant Cells</vt:lpstr>
      <vt:lpstr>How do you like me now?</vt:lpstr>
      <vt:lpstr>Closing/Homework</vt:lpstr>
    </vt:vector>
  </TitlesOfParts>
  <Company>Brown University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FTYuser</dc:creator>
  <cp:lastModifiedBy>Andres Castro</cp:lastModifiedBy>
  <cp:revision>27</cp:revision>
  <dcterms:created xsi:type="dcterms:W3CDTF">2012-12-02T18:06:32Z</dcterms:created>
  <dcterms:modified xsi:type="dcterms:W3CDTF">2012-12-02T18:07:03Z</dcterms:modified>
</cp:coreProperties>
</file>