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8" r:id="rId2"/>
    <p:sldId id="259" r:id="rId3"/>
    <p:sldId id="261" r:id="rId4"/>
    <p:sldId id="280" r:id="rId5"/>
    <p:sldId id="276" r:id="rId6"/>
    <p:sldId id="278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1CE5FDC-DFFE-44EE-963E-A276A6E09C61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812E18-0433-4B17-BA79-91DD3A901F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FDC-DFFE-44EE-963E-A276A6E09C61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E18-0433-4B17-BA79-91DD3A901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FDC-DFFE-44EE-963E-A276A6E09C61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E18-0433-4B17-BA79-91DD3A901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FDC-DFFE-44EE-963E-A276A6E09C61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E18-0433-4B17-BA79-91DD3A901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FDC-DFFE-44EE-963E-A276A6E09C61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E18-0433-4B17-BA79-91DD3A901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FDC-DFFE-44EE-963E-A276A6E09C61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E18-0433-4B17-BA79-91DD3A901F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FDC-DFFE-44EE-963E-A276A6E09C61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E18-0433-4B17-BA79-91DD3A901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FDC-DFFE-44EE-963E-A276A6E09C61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E18-0433-4B17-BA79-91DD3A901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FDC-DFFE-44EE-963E-A276A6E09C61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E18-0433-4B17-BA79-91DD3A901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FDC-DFFE-44EE-963E-A276A6E09C61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E18-0433-4B17-BA79-91DD3A901F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FDC-DFFE-44EE-963E-A276A6E09C61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12E18-0433-4B17-BA79-91DD3A901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1CE5FDC-DFFE-44EE-963E-A276A6E09C61}" type="datetimeFigureOut">
              <a:rPr lang="en-US" smtClean="0"/>
              <a:pPr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812E18-0433-4B17-BA79-91DD3A901F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" name="Picture 60" descr="1_05.jpg"/>
          <p:cNvPicPr>
            <a:picLocks noChangeAspect="1"/>
          </p:cNvPicPr>
          <p:nvPr userDrawn="1"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Do Now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23652"/>
            <a:ext cx="7287409" cy="3508977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4400" dirty="0" smtClean="0"/>
              <a:t>Please take 2 minutes to answer these questions:</a:t>
            </a:r>
          </a:p>
          <a:p>
            <a:pPr lvl="1"/>
            <a:r>
              <a:rPr lang="en-US" sz="4000" dirty="0" smtClean="0"/>
              <a:t>How do we study the natural world?</a:t>
            </a:r>
          </a:p>
          <a:p>
            <a:pPr lvl="1"/>
            <a:r>
              <a:rPr lang="en-US" sz="4000" dirty="0" smtClean="0">
                <a:solidFill>
                  <a:srgbClr val="FF0000"/>
                </a:solidFill>
              </a:rPr>
              <a:t>How can we test our observation skills?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67600" y="609600"/>
            <a:ext cx="1603048" cy="5486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rgbClr val="FFFF00"/>
                </a:solidFill>
                <a:latin typeface="Gill Sans MT Condensed" pitchFamily="34" charset="0"/>
              </a:rPr>
              <a:t>Do Now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Gill Sans MT Condensed" pitchFamily="34" charset="0"/>
              </a:rPr>
              <a:t>Objectives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Groups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Specimens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Reading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Outside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Closing</a:t>
            </a:r>
            <a:endParaRPr lang="en-US" sz="2800" b="1" dirty="0" smtClean="0">
              <a:solidFill>
                <a:schemeClr val="bg1"/>
              </a:solidFill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135009" cy="3810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/>
              <a:t>By the end of today’s class you will be able to:</a:t>
            </a:r>
          </a:p>
          <a:p>
            <a:r>
              <a:rPr lang="en-US" sz="3200" dirty="0" smtClean="0"/>
              <a:t>Describe observations of specimens and make inferences about them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Complete </a:t>
            </a:r>
            <a:r>
              <a:rPr lang="en-US" sz="3200" dirty="0" smtClean="0">
                <a:solidFill>
                  <a:srgbClr val="FF0000"/>
                </a:solidFill>
              </a:rPr>
              <a:t>handout including diagram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Look up information about biological specimens</a:t>
            </a:r>
            <a:endParaRPr lang="en-US" sz="3200" dirty="0" smtClean="0">
              <a:solidFill>
                <a:schemeClr val="tx1"/>
              </a:solidFill>
            </a:endParaRPr>
          </a:p>
          <a:p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467600" y="609600"/>
            <a:ext cx="1603048" cy="5486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Do Now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rgbClr val="FF0000"/>
                </a:solidFill>
                <a:latin typeface="Gill Sans MT Condensed" pitchFamily="34" charset="0"/>
              </a:rPr>
              <a:t>Objectives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Groups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Specimens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Reading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Gill Sans MT Condensed" pitchFamily="34" charset="0"/>
              </a:rPr>
              <a:t>Outside </a:t>
            </a:r>
            <a:endParaRPr lang="en-US" sz="2800" dirty="0" smtClean="0">
              <a:solidFill>
                <a:schemeClr val="bg1"/>
              </a:solidFill>
              <a:latin typeface="Gill Sans MT Condensed" pitchFamily="34" charset="0"/>
            </a:endParaRP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Closing</a:t>
            </a:r>
            <a:endParaRPr lang="en-US" sz="2800" b="1" dirty="0" smtClean="0">
              <a:solidFill>
                <a:schemeClr val="bg1"/>
              </a:solidFill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You will work with a partner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You have to complete all the required parts </a:t>
            </a:r>
            <a:r>
              <a:rPr lang="en-US" sz="3200" b="1" smtClean="0">
                <a:solidFill>
                  <a:srgbClr val="002060"/>
                </a:solidFill>
              </a:rPr>
              <a:t>in the handout!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Be prepared to participate in your activities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467600" y="609600"/>
            <a:ext cx="1603048" cy="5486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Do Now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Gill Sans MT Condensed" pitchFamily="34" charset="0"/>
              </a:rPr>
              <a:t>Objectives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rgbClr val="FF0000"/>
                </a:solidFill>
                <a:latin typeface="Gill Sans MT Condensed" pitchFamily="34" charset="0"/>
              </a:rPr>
              <a:t>Groups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Specimens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Reading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Gill Sans MT Condensed" pitchFamily="34" charset="0"/>
              </a:rPr>
              <a:t>Outside </a:t>
            </a:r>
            <a:endParaRPr lang="en-US" sz="2800" dirty="0" smtClean="0">
              <a:solidFill>
                <a:schemeClr val="bg1"/>
              </a:solidFill>
              <a:latin typeface="Gill Sans MT Condensed" pitchFamily="34" charset="0"/>
            </a:endParaRP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Closing</a:t>
            </a:r>
            <a:endParaRPr lang="en-US" sz="2800" b="1" dirty="0" smtClean="0">
              <a:solidFill>
                <a:schemeClr val="bg1"/>
              </a:solidFill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7287409" cy="56388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In the next 5 minutes:</a:t>
            </a:r>
          </a:p>
          <a:p>
            <a:pPr lvl="1"/>
            <a:r>
              <a:rPr lang="en-US" sz="3000" dirty="0" smtClean="0"/>
              <a:t>Draw an ANT from memory!</a:t>
            </a:r>
          </a:p>
          <a:p>
            <a:pPr lvl="1"/>
            <a:r>
              <a:rPr lang="en-US" sz="3000" dirty="0" smtClean="0">
                <a:solidFill>
                  <a:srgbClr val="FF0000"/>
                </a:solidFill>
              </a:rPr>
              <a:t>Be ready to share</a:t>
            </a:r>
          </a:p>
          <a:p>
            <a:pPr lvl="1"/>
            <a:r>
              <a:rPr lang="en-US" sz="3000" dirty="0" smtClean="0"/>
              <a:t>Do NOT cheat by looking it up!</a:t>
            </a:r>
            <a:endParaRPr lang="en-US" sz="3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467600" y="609600"/>
            <a:ext cx="1603048" cy="5486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Do Now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Gill Sans MT Condensed" pitchFamily="34" charset="0"/>
              </a:rPr>
              <a:t>Objectives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rgbClr val="FF0000"/>
                </a:solidFill>
                <a:latin typeface="Gill Sans MT Condensed" pitchFamily="34" charset="0"/>
              </a:rPr>
              <a:t>Groups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Specimens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Reading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Gill Sans MT Condensed" pitchFamily="34" charset="0"/>
              </a:rPr>
              <a:t>Outside </a:t>
            </a:r>
            <a:endParaRPr lang="en-US" sz="2800" dirty="0" smtClean="0">
              <a:solidFill>
                <a:schemeClr val="bg1"/>
              </a:solidFill>
              <a:latin typeface="Gill Sans MT Condensed" pitchFamily="34" charset="0"/>
            </a:endParaRP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Closing</a:t>
            </a:r>
            <a:endParaRPr lang="en-US" sz="2800" b="1" dirty="0" smtClean="0">
              <a:solidFill>
                <a:schemeClr val="bg1"/>
              </a:solidFill>
              <a:latin typeface="Gill Sans M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45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024744" cy="1143000"/>
          </a:xfrm>
        </p:spPr>
        <p:txBody>
          <a:bodyPr/>
          <a:lstStyle/>
          <a:p>
            <a:r>
              <a:rPr lang="en-US" dirty="0" smtClean="0"/>
              <a:t>Compare it to this: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467600" y="609600"/>
            <a:ext cx="1603048" cy="5486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Do Now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Gill Sans MT Condensed" pitchFamily="34" charset="0"/>
              </a:rPr>
              <a:t>Objectives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Groups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rgbClr val="FF0000"/>
                </a:solidFill>
                <a:latin typeface="Gill Sans MT Condensed" pitchFamily="34" charset="0"/>
              </a:rPr>
              <a:t>Specimens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Reading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Gill Sans MT Condensed" pitchFamily="34" charset="0"/>
              </a:rPr>
              <a:t>Outside </a:t>
            </a:r>
            <a:endParaRPr lang="en-US" sz="2800" dirty="0" smtClean="0">
              <a:solidFill>
                <a:schemeClr val="bg1"/>
              </a:solidFill>
              <a:latin typeface="Gill Sans MT Condensed" pitchFamily="34" charset="0"/>
            </a:endParaRP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Closing</a:t>
            </a:r>
            <a:endParaRPr lang="en-US" sz="2800" b="1" dirty="0" smtClean="0">
              <a:solidFill>
                <a:schemeClr val="bg1"/>
              </a:solidFill>
              <a:latin typeface="Gill Sans MT Condense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" t="167" r="-2208" b="10381"/>
          <a:stretch/>
        </p:blipFill>
        <p:spPr bwMode="auto">
          <a:xfrm>
            <a:off x="493876" y="1371600"/>
            <a:ext cx="7278524" cy="5055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Step 1. Make </a:t>
            </a:r>
            <a:r>
              <a:rPr lang="en-US" b="1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23652"/>
            <a:ext cx="7287409" cy="4153348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The first step in the Scientific Method is to make objective observations.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These </a:t>
            </a:r>
            <a:r>
              <a:rPr lang="en-US" sz="3600" dirty="0">
                <a:solidFill>
                  <a:srgbClr val="FF0000"/>
                </a:solidFill>
              </a:rPr>
              <a:t>observations should be objective, not subjective. In other words, the observations should be capable of verification by other scientists. Subjective </a:t>
            </a:r>
            <a:r>
              <a:rPr lang="en-US" sz="3600" dirty="0" smtClean="0">
                <a:solidFill>
                  <a:srgbClr val="FF0000"/>
                </a:solidFill>
              </a:rPr>
              <a:t>observations (personal </a:t>
            </a:r>
            <a:r>
              <a:rPr lang="en-US" sz="3600" dirty="0">
                <a:solidFill>
                  <a:srgbClr val="FF0000"/>
                </a:solidFill>
              </a:rPr>
              <a:t>opinions and </a:t>
            </a:r>
            <a:r>
              <a:rPr lang="en-US" sz="3600" dirty="0" smtClean="0">
                <a:solidFill>
                  <a:srgbClr val="FF0000"/>
                </a:solidFill>
              </a:rPr>
              <a:t>beliefs) </a:t>
            </a:r>
            <a:r>
              <a:rPr lang="en-US" sz="3600" dirty="0">
                <a:solidFill>
                  <a:srgbClr val="FF0000"/>
                </a:solidFill>
              </a:rPr>
              <a:t>are not in the realm of science. 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/>
              <a:t>O</a:t>
            </a:r>
            <a:r>
              <a:rPr lang="en-US" sz="3600" dirty="0" smtClean="0"/>
              <a:t>bjective : </a:t>
            </a:r>
            <a:r>
              <a:rPr lang="en-US" sz="3600" dirty="0"/>
              <a:t>It is </a:t>
            </a:r>
            <a:r>
              <a:rPr lang="en-US" sz="3600" dirty="0" smtClean="0"/>
              <a:t>60 </a:t>
            </a:r>
            <a:r>
              <a:rPr lang="en-US" sz="3600" dirty="0"/>
              <a:t>°F in this </a:t>
            </a:r>
            <a:r>
              <a:rPr lang="en-US" sz="3600" dirty="0" smtClean="0"/>
              <a:t>room vs. Subjective : </a:t>
            </a:r>
            <a:r>
              <a:rPr lang="en-US" sz="3600" dirty="0"/>
              <a:t>It is cool in this room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467600" y="609600"/>
            <a:ext cx="1603048" cy="5486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Do Now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Gill Sans MT Condensed" pitchFamily="34" charset="0"/>
              </a:rPr>
              <a:t>Objectives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Groups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Specimens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rgbClr val="FF0000"/>
                </a:solidFill>
                <a:latin typeface="Gill Sans MT Condensed" pitchFamily="34" charset="0"/>
              </a:rPr>
              <a:t>Reading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Outside 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Closing</a:t>
            </a:r>
            <a:endParaRPr lang="en-US" sz="2800" b="1" dirty="0" smtClean="0">
              <a:solidFill>
                <a:schemeClr val="bg1"/>
              </a:solidFill>
              <a:latin typeface="Gill Sans M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87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Closing/Homework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200" dirty="0" smtClean="0"/>
              <a:t>Can you do this now?</a:t>
            </a:r>
          </a:p>
          <a:p>
            <a:r>
              <a:rPr lang="en-US" sz="3200" dirty="0"/>
              <a:t>Describe observations of specimens and make inferences about them</a:t>
            </a:r>
          </a:p>
          <a:p>
            <a:r>
              <a:rPr lang="en-US" sz="3200" dirty="0">
                <a:solidFill>
                  <a:srgbClr val="FF0000"/>
                </a:solidFill>
              </a:rPr>
              <a:t>Complete a reading guide for the introduction of biology</a:t>
            </a:r>
          </a:p>
          <a:p>
            <a:r>
              <a:rPr lang="en-US" sz="3200" dirty="0"/>
              <a:t>Take part in a scientific discussion</a:t>
            </a:r>
          </a:p>
          <a:p>
            <a:r>
              <a:rPr lang="en-US" sz="3200" b="1" dirty="0" smtClean="0"/>
              <a:t>Homework: binders with paper and parent survey!</a:t>
            </a:r>
          </a:p>
          <a:p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467600" y="609600"/>
            <a:ext cx="1603048" cy="54864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Do Now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Gill Sans MT Condensed" pitchFamily="34" charset="0"/>
              </a:rPr>
              <a:t>Objectives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Groups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Specimens</a:t>
            </a:r>
          </a:p>
          <a:p>
            <a:pPr marL="457200" lvl="1" indent="0">
              <a:buFont typeface="Wingdings" pitchFamily="2" charset="2"/>
              <a:buNone/>
            </a:pPr>
            <a:r>
              <a:rPr lang="en-US" sz="2800" dirty="0" smtClean="0">
                <a:solidFill>
                  <a:schemeClr val="bg1"/>
                </a:solidFill>
                <a:latin typeface="Gill Sans MT Condensed" pitchFamily="34" charset="0"/>
              </a:rPr>
              <a:t>Reading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bg1"/>
                </a:solidFill>
                <a:latin typeface="Gill Sans MT Condensed" pitchFamily="34" charset="0"/>
              </a:rPr>
              <a:t>Outside </a:t>
            </a:r>
            <a:endParaRPr lang="en-US" sz="2800" dirty="0" smtClean="0">
              <a:solidFill>
                <a:schemeClr val="bg1"/>
              </a:solidFill>
              <a:latin typeface="Gill Sans MT Condensed" pitchFamily="34" charset="0"/>
            </a:endParaRPr>
          </a:p>
          <a:p>
            <a:pPr marL="457200" lvl="1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Gill Sans MT Condensed" pitchFamily="34" charset="0"/>
              </a:rPr>
              <a:t>Closing</a:t>
            </a:r>
            <a:endParaRPr lang="en-US" sz="2800" b="1" dirty="0" smtClean="0">
              <a:solidFill>
                <a:srgbClr val="FF0000"/>
              </a:solidFill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2840</TotalTime>
  <Words>290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Do Now</vt:lpstr>
      <vt:lpstr>Objectives</vt:lpstr>
      <vt:lpstr>Working groups</vt:lpstr>
      <vt:lpstr>PowerPoint Presentation</vt:lpstr>
      <vt:lpstr>Compare it to this:</vt:lpstr>
      <vt:lpstr>Step 1. Make observations</vt:lpstr>
      <vt:lpstr>Closing/Homework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B</dc:title>
  <dc:creator>FTYuser</dc:creator>
  <cp:lastModifiedBy>David Upegui</cp:lastModifiedBy>
  <cp:revision>59</cp:revision>
  <dcterms:created xsi:type="dcterms:W3CDTF">2010-07-19T12:13:38Z</dcterms:created>
  <dcterms:modified xsi:type="dcterms:W3CDTF">2016-09-03T15:49:26Z</dcterms:modified>
</cp:coreProperties>
</file>